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FB05_D5F3F731.xml" ContentType="application/vnd.ms-powerpoint.comments+xml"/>
  <Override PartName="/ppt/comments/modernComment_7FFFFB07_ACB1B48B.xml" ContentType="application/vnd.ms-powerpoint.comments+xml"/>
  <Override PartName="/ppt/notesSlides/notesSlide4.xml" ContentType="application/vnd.openxmlformats-officedocument.presentationml.notesSlide+xml"/>
  <Override PartName="/ppt/comments/modernComment_7FFFFB09_BE451D8.xml" ContentType="application/vnd.ms-powerpoint.comments+xml"/>
  <Override PartName="/ppt/notesSlides/notesSlide5.xml" ContentType="application/vnd.openxmlformats-officedocument.presentationml.notesSlide+xml"/>
  <Override PartName="/ppt/comments/modernComment_10A_E055A9D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415" r:id="rId5"/>
    <p:sldId id="428" r:id="rId6"/>
    <p:sldId id="366" r:id="rId7"/>
    <p:sldId id="313" r:id="rId8"/>
    <p:sldId id="2147482388" r:id="rId9"/>
    <p:sldId id="2147482387" r:id="rId10"/>
    <p:sldId id="2147482373" r:id="rId11"/>
    <p:sldId id="2147482389" r:id="rId12"/>
    <p:sldId id="2147482375" r:id="rId13"/>
    <p:sldId id="2147482378" r:id="rId14"/>
    <p:sldId id="365" r:id="rId15"/>
    <p:sldId id="2147482377" r:id="rId16"/>
    <p:sldId id="266" r:id="rId17"/>
    <p:sldId id="364" r:id="rId18"/>
    <p:sldId id="2147482381" r:id="rId19"/>
    <p:sldId id="363" r:id="rId20"/>
    <p:sldId id="2147482374" r:id="rId21"/>
    <p:sldId id="2147482380" r:id="rId22"/>
    <p:sldId id="2147482385" r:id="rId23"/>
    <p:sldId id="362" r:id="rId24"/>
    <p:sldId id="2147482386" r:id="rId25"/>
  </p:sldIdLst>
  <p:sldSz cx="12192000" cy="6858000"/>
  <p:notesSz cx="6797675" cy="9926638"/>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6B153-BDD5-E04E-5123-B00DE7BBC06C}" name="Molly Brand" initials="MB" userId="S::molly.brand@eqs.com::b8940fc0-24ea-4b2e-98aa-d86e6a17f272" providerId="AD"/>
  <p188:author id="{CF9B25CC-50F7-BB12-19A8-A9EEA31688B5}" name="Ryan McNeal" initials="RM" userId="S::ryan.mcneal@eqs.com::9834b3c3-4218-46ac-89c4-32d1509c11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7FF0BF"/>
    <a:srgbClr val="48E9A3"/>
    <a:srgbClr val="0D6D44"/>
    <a:srgbClr val="FFD900"/>
    <a:srgbClr val="FFA000"/>
    <a:srgbClr val="707C9E"/>
    <a:srgbClr val="FF6300"/>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9524C-6794-9FA3-CFB4-9EEF79580660}" v="335" dt="2026-03-31T01:03:59.565"/>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5"/>
    <p:restoredTop sz="94635"/>
  </p:normalViewPr>
  <p:slideViewPr>
    <p:cSldViewPr snapToGrid="0">
      <p:cViewPr varScale="1">
        <p:scale>
          <a:sx n="99" d="100"/>
          <a:sy n="99" d="100"/>
        </p:scale>
        <p:origin x="222" y="222"/>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Brand" userId="S::molly.brand@eqs.com::b8940fc0-24ea-4b2e-98aa-d86e6a17f272" providerId="AD" clId="Web-{3DF9524C-6794-9FA3-CFB4-9EEF79580660}"/>
    <pc:docChg chg="modSld">
      <pc:chgData name="Molly Brand" userId="S::molly.brand@eqs.com::b8940fc0-24ea-4b2e-98aa-d86e6a17f272" providerId="AD" clId="Web-{3DF9524C-6794-9FA3-CFB4-9EEF79580660}" dt="2026-03-31T01:03:31.346" v="395" actId="20577"/>
      <pc:docMkLst>
        <pc:docMk/>
      </pc:docMkLst>
      <pc:sldChg chg="addSp delSp modSp">
        <pc:chgData name="Molly Brand" userId="S::molly.brand@eqs.com::b8940fc0-24ea-4b2e-98aa-d86e6a17f272" providerId="AD" clId="Web-{3DF9524C-6794-9FA3-CFB4-9EEF79580660}" dt="2026-03-31T01:02:09.095" v="334" actId="20577"/>
        <pc:sldMkLst>
          <pc:docMk/>
          <pc:sldMk cId="1231641155" sldId="2147482378"/>
        </pc:sldMkLst>
        <pc:spChg chg="mod">
          <ac:chgData name="Molly Brand" userId="S::molly.brand@eqs.com::b8940fc0-24ea-4b2e-98aa-d86e6a17f272" providerId="AD" clId="Web-{3DF9524C-6794-9FA3-CFB4-9EEF79580660}" dt="2026-03-31T01:02:09.095" v="334" actId="20577"/>
          <ac:spMkLst>
            <pc:docMk/>
            <pc:sldMk cId="1231641155" sldId="2147482378"/>
            <ac:spMk id="5" creationId="{DD010A09-3001-FC17-93A6-9EFF6CF64BF7}"/>
          </ac:spMkLst>
        </pc:spChg>
        <pc:picChg chg="add mod">
          <ac:chgData name="Molly Brand" userId="S::molly.brand@eqs.com::b8940fc0-24ea-4b2e-98aa-d86e6a17f272" providerId="AD" clId="Web-{3DF9524C-6794-9FA3-CFB4-9EEF79580660}" dt="2026-03-31T01:01:05.298" v="269" actId="1076"/>
          <ac:picMkLst>
            <pc:docMk/>
            <pc:sldMk cId="1231641155" sldId="2147482378"/>
            <ac:picMk id="2" creationId="{18E699A2-44CA-F47F-82F3-3E4E677D5739}"/>
          </ac:picMkLst>
        </pc:picChg>
        <pc:picChg chg="add mod">
          <ac:chgData name="Molly Brand" userId="S::molly.brand@eqs.com::b8940fc0-24ea-4b2e-98aa-d86e6a17f272" providerId="AD" clId="Web-{3DF9524C-6794-9FA3-CFB4-9EEF79580660}" dt="2026-03-31T01:01:14.938" v="273" actId="1076"/>
          <ac:picMkLst>
            <pc:docMk/>
            <pc:sldMk cId="1231641155" sldId="2147482378"/>
            <ac:picMk id="3" creationId="{CA427F89-8C23-C689-B13A-544723B99677}"/>
          </ac:picMkLst>
        </pc:picChg>
        <pc:picChg chg="del">
          <ac:chgData name="Molly Brand" userId="S::molly.brand@eqs.com::b8940fc0-24ea-4b2e-98aa-d86e6a17f272" providerId="AD" clId="Web-{3DF9524C-6794-9FA3-CFB4-9EEF79580660}" dt="2026-03-31T01:00:42.204" v="262"/>
          <ac:picMkLst>
            <pc:docMk/>
            <pc:sldMk cId="1231641155" sldId="2147482378"/>
            <ac:picMk id="7" creationId="{B2F3CA74-3A1C-03C1-BFD1-787A31B71AE1}"/>
          </ac:picMkLst>
        </pc:picChg>
      </pc:sldChg>
      <pc:sldChg chg="modSp">
        <pc:chgData name="Molly Brand" userId="S::molly.brand@eqs.com::b8940fc0-24ea-4b2e-98aa-d86e6a17f272" providerId="AD" clId="Web-{3DF9524C-6794-9FA3-CFB4-9EEF79580660}" dt="2026-03-31T01:02:44.580" v="341" actId="20577"/>
        <pc:sldMkLst>
          <pc:docMk/>
          <pc:sldMk cId="1248373667" sldId="2147482381"/>
        </pc:sldMkLst>
        <pc:spChg chg="mod">
          <ac:chgData name="Molly Brand" userId="S::molly.brand@eqs.com::b8940fc0-24ea-4b2e-98aa-d86e6a17f272" providerId="AD" clId="Web-{3DF9524C-6794-9FA3-CFB4-9EEF79580660}" dt="2026-03-31T01:02:44.580" v="341" actId="20577"/>
          <ac:spMkLst>
            <pc:docMk/>
            <pc:sldMk cId="1248373667" sldId="2147482381"/>
            <ac:spMk id="10" creationId="{380E7C48-0508-8782-91F6-34184D54BBC7}"/>
          </ac:spMkLst>
        </pc:spChg>
      </pc:sldChg>
      <pc:sldChg chg="modSp modCm">
        <pc:chgData name="Molly Brand" userId="S::molly.brand@eqs.com::b8940fc0-24ea-4b2e-98aa-d86e6a17f272" providerId="AD" clId="Web-{3DF9524C-6794-9FA3-CFB4-9EEF79580660}" dt="2026-03-31T01:03:31.346" v="395" actId="20577"/>
        <pc:sldMkLst>
          <pc:docMk/>
          <pc:sldMk cId="61585005" sldId="2147482385"/>
        </pc:sldMkLst>
        <pc:spChg chg="mod">
          <ac:chgData name="Molly Brand" userId="S::molly.brand@eqs.com::b8940fc0-24ea-4b2e-98aa-d86e6a17f272" providerId="AD" clId="Web-{3DF9524C-6794-9FA3-CFB4-9EEF79580660}" dt="2026-03-31T01:03:31.346" v="395" actId="20577"/>
          <ac:spMkLst>
            <pc:docMk/>
            <pc:sldMk cId="61585005" sldId="2147482385"/>
            <ac:spMk id="9" creationId="{2F40B576-19EB-070C-C435-B677ADB3B9E2}"/>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3DF9524C-6794-9FA3-CFB4-9EEF79580660}" dt="2026-03-31T01:03:31.346" v="395" actId="20577"/>
              <pc2:cmMkLst xmlns:pc2="http://schemas.microsoft.com/office/powerpoint/2019/9/main/command">
                <pc:docMk/>
                <pc:sldMk cId="61585005" sldId="2147482385"/>
                <pc2:cmMk id="{5887EF24-450E-4414-8B17-F8F12AD4BD78}"/>
              </pc2:cmMkLst>
            </pc226:cmChg>
          </p:ext>
        </pc:extLst>
      </pc:sldChg>
      <pc:sldChg chg="addSp modSp">
        <pc:chgData name="Molly Brand" userId="S::molly.brand@eqs.com::b8940fc0-24ea-4b2e-98aa-d86e6a17f272" providerId="AD" clId="Web-{3DF9524C-6794-9FA3-CFB4-9EEF79580660}" dt="2026-03-31T00:56:53.779" v="123" actId="14100"/>
        <pc:sldMkLst>
          <pc:docMk/>
          <pc:sldMk cId="3679418423" sldId="2147482387"/>
        </pc:sldMkLst>
        <pc:spChg chg="mod">
          <ac:chgData name="Molly Brand" userId="S::molly.brand@eqs.com::b8940fc0-24ea-4b2e-98aa-d86e6a17f272" providerId="AD" clId="Web-{3DF9524C-6794-9FA3-CFB4-9EEF79580660}" dt="2026-03-31T00:54:43.589" v="112" actId="20577"/>
          <ac:spMkLst>
            <pc:docMk/>
            <pc:sldMk cId="3679418423" sldId="2147482387"/>
            <ac:spMk id="5" creationId="{11B4FA88-7A9F-7F59-5163-1131FD8BC0D3}"/>
          </ac:spMkLst>
        </pc:spChg>
        <pc:picChg chg="add mod">
          <ac:chgData name="Molly Brand" userId="S::molly.brand@eqs.com::b8940fc0-24ea-4b2e-98aa-d86e6a17f272" providerId="AD" clId="Web-{3DF9524C-6794-9FA3-CFB4-9EEF79580660}" dt="2026-03-31T00:56:53.779" v="123" actId="14100"/>
          <ac:picMkLst>
            <pc:docMk/>
            <pc:sldMk cId="3679418423" sldId="2147482387"/>
            <ac:picMk id="2" creationId="{AD60AEDD-B0E6-F343-A0BE-9F3EDC86B186}"/>
          </ac:picMkLst>
        </pc:picChg>
        <pc:picChg chg="mod">
          <ac:chgData name="Molly Brand" userId="S::molly.brand@eqs.com::b8940fc0-24ea-4b2e-98aa-d86e6a17f272" providerId="AD" clId="Web-{3DF9524C-6794-9FA3-CFB4-9EEF79580660}" dt="2026-03-31T00:56:48.841" v="122" actId="1076"/>
          <ac:picMkLst>
            <pc:docMk/>
            <pc:sldMk cId="3679418423" sldId="2147482387"/>
            <ac:picMk id="2050" creationId="{AE05B44C-6C33-D791-9284-4EB043D7233B}"/>
          </ac:picMkLst>
        </pc:picChg>
      </pc:sldChg>
      <pc:sldChg chg="modSp">
        <pc:chgData name="Molly Brand" userId="S::molly.brand@eqs.com::b8940fc0-24ea-4b2e-98aa-d86e6a17f272" providerId="AD" clId="Web-{3DF9524C-6794-9FA3-CFB4-9EEF79580660}" dt="2026-03-31T00:58:22.343" v="261" actId="20577"/>
        <pc:sldMkLst>
          <pc:docMk/>
          <pc:sldMk cId="1976209524" sldId="2147482389"/>
        </pc:sldMkLst>
        <pc:spChg chg="mod">
          <ac:chgData name="Molly Brand" userId="S::molly.brand@eqs.com::b8940fc0-24ea-4b2e-98aa-d86e6a17f272" providerId="AD" clId="Web-{3DF9524C-6794-9FA3-CFB4-9EEF79580660}" dt="2026-03-31T00:58:22.343" v="261" actId="20577"/>
          <ac:spMkLst>
            <pc:docMk/>
            <pc:sldMk cId="1976209524" sldId="2147482389"/>
            <ac:spMk id="9" creationId="{0EACEBE1-8436-268E-12F0-285B655C091E}"/>
          </ac:spMkLst>
        </pc:spChg>
      </pc:sldChg>
    </pc:docChg>
  </pc:docChgLst>
</pc:chgInfo>
</file>

<file path=ppt/comments/modernComment_10A_E055A9D8.xml><?xml version="1.0" encoding="utf-8"?>
<p188:cmLst xmlns:a="http://schemas.openxmlformats.org/drawingml/2006/main" xmlns:r="http://schemas.openxmlformats.org/officeDocument/2006/relationships" xmlns:p188="http://schemas.microsoft.com/office/powerpoint/2018/8/main">
  <p188:cm id="{D003AFE8-3C26-4B93-9888-3FF99419D638}" authorId="{CF9B25CC-50F7-BB12-19A8-A9EEA31688B5}" status="resolved" created="2026-02-26T22:37:00.942" complete="100000">
    <ac:txMkLst xmlns:ac="http://schemas.microsoft.com/office/drawing/2013/main/command">
      <pc:docMk xmlns:pc="http://schemas.microsoft.com/office/powerpoint/2013/main/command"/>
      <pc:sldMk xmlns:pc="http://schemas.microsoft.com/office/powerpoint/2013/main/command" cId="3763710424" sldId="266"/>
      <ac:spMk id="5" creationId="{3EEFABF3-2C3F-D600-01CB-AFD5B9C6408F}"/>
      <ac:txMk cp="0" len="164">
        <ac:context len="165" hash="1296480875"/>
      </ac:txMk>
    </ac:txMkLst>
    <p188:pos x="5251437" y="228971"/>
    <p188:txBody>
      <a:bodyPr/>
      <a:lstStyle/>
      <a:p>
        <a:r>
          <a:rPr lang="en-US"/>
          <a:t>These should say “Must” right? Since this isn’t a suggestion but is a requirement</a:t>
        </a:r>
      </a:p>
    </p188:txBody>
  </p188:cm>
</p188:cmLst>
</file>

<file path=ppt/comments/modernComment_7FFFFB05_D5F3F731.xml><?xml version="1.0" encoding="utf-8"?>
<p188:cmLst xmlns:a="http://schemas.openxmlformats.org/drawingml/2006/main" xmlns:r="http://schemas.openxmlformats.org/officeDocument/2006/relationships" xmlns:p188="http://schemas.microsoft.com/office/powerpoint/2018/8/main">
  <p188:cm id="{B061E357-EB87-1648-B902-D38B769B471C}" authorId="{2476B153-BDD5-E04E-5123-B00DE7BBC06C}" status="resolved" created="2026-02-20T20:02:48.228" complete="100000">
    <ac:deMkLst xmlns:ac="http://schemas.microsoft.com/office/drawing/2013/main/command">
      <pc:docMk xmlns:pc="http://schemas.microsoft.com/office/powerpoint/2013/main/command"/>
      <pc:sldMk xmlns:pc="http://schemas.microsoft.com/office/powerpoint/2013/main/command" cId="3589535537" sldId="2147482373"/>
      <ac:picMk id="7" creationId="{092CC6CA-4B3D-B8FC-68AB-8213A46DC124}"/>
    </ac:deMkLst>
    <p188:txBody>
      <a:bodyPr/>
      <a:lstStyle/>
      <a:p>
        <a:r>
          <a:rPr lang="en-US"/>
          <a:t>update</a:t>
        </a:r>
      </a:p>
    </p188:txBody>
  </p188:cm>
  <p188:cm id="{E298AFA0-6D1D-0240-B500-7D25E9AFAD86}" authorId="{2476B153-BDD5-E04E-5123-B00DE7BBC06C}" status="resolved" created="2026-02-20T20:05:19.371" complete="100000">
    <ac:txMkLst xmlns:ac="http://schemas.microsoft.com/office/drawing/2013/main/command">
      <pc:docMk xmlns:pc="http://schemas.microsoft.com/office/powerpoint/2013/main/command"/>
      <pc:sldMk xmlns:pc="http://schemas.microsoft.com/office/powerpoint/2013/main/command" cId="3589535537" sldId="2147482373"/>
      <ac:spMk id="9" creationId="{3E0CA3AF-3212-1C2A-3381-4576CB897B56}"/>
      <ac:txMk cp="10" len="7">
        <ac:context len="145" hash="2145104898"/>
      </ac:txMk>
    </ac:txMkLst>
    <p188:pos x="3777512" y="387794"/>
    <p188:txBody>
      <a:bodyPr/>
      <a:lstStyle/>
      <a:p>
        <a:r>
          <a:rPr lang="en-US"/>
          <a:t>emphasize voice recording and attachments</a:t>
        </a:r>
      </a:p>
    </p188:txBody>
  </p188:cm>
  <p188:cm id="{48885EF7-C9B3-4F79-A120-21339838CE0B}" authorId="{CF9B25CC-50F7-BB12-19A8-A9EEA31688B5}" status="resolved" created="2026-02-26T22:34:03.560" complete="100000">
    <ac:txMkLst xmlns:ac="http://schemas.microsoft.com/office/drawing/2013/main/command">
      <pc:docMk xmlns:pc="http://schemas.microsoft.com/office/powerpoint/2013/main/command"/>
      <pc:sldMk xmlns:pc="http://schemas.microsoft.com/office/powerpoint/2013/main/command" cId="3589535537" sldId="2147482373"/>
      <ac:spMk id="9" creationId="{3E0CA3AF-3212-1C2A-3381-4576CB897B56}"/>
      <ac:txMk cp="91">
        <ac:context len="145" hash="2145104898"/>
      </ac:txMk>
    </ac:txMkLst>
    <p188:pos x="1150486" y="1479478"/>
    <p188:txBody>
      <a:bodyPr/>
      <a:lstStyle/>
      <a:p>
        <a:r>
          <a:rPr lang="en-US"/>
          <a:t>[@Molly Brand] I know they’re fields in the configuration sense, but would it make more sense to call them Questions since this is reporter facing? </a:t>
        </a:r>
      </a:p>
    </p188:txBody>
  </p188:cm>
</p188:cmLst>
</file>

<file path=ppt/comments/modernComment_7FFFFB07_ACB1B48B.xml><?xml version="1.0" encoding="utf-8"?>
<p188:cmLst xmlns:a="http://schemas.openxmlformats.org/drawingml/2006/main" xmlns:r="http://schemas.openxmlformats.org/officeDocument/2006/relationships" xmlns:p188="http://schemas.microsoft.com/office/powerpoint/2018/8/main">
  <p188:cm id="{0BB92B43-619E-3C46-908B-94E8ED677EB1}" authorId="{2476B153-BDD5-E04E-5123-B00DE7BBC06C}" status="resolved" created="2026-02-20T20:01:49.360" complete="100000">
    <ac:txMkLst xmlns:ac="http://schemas.microsoft.com/office/drawing/2013/main/command">
      <pc:docMk xmlns:pc="http://schemas.microsoft.com/office/powerpoint/2013/main/command"/>
      <pc:sldMk xmlns:pc="http://schemas.microsoft.com/office/powerpoint/2013/main/command" cId="2897327243" sldId="2147482375"/>
      <ac:graphicFrameMk id="25" creationId="{3527D289-7030-9F0E-D279-DCEA4B49BDF5}"/>
      <ac:tblMk/>
      <ac:tcMk rowId="348739939" colId="4057838438"/>
      <ac:txMk cp="0" len="161">
        <ac:context len="162" hash="1588194055"/>
      </ac:txMk>
    </ac:txMkLst>
    <p188:pos x="4190486" y="3487053"/>
    <p188:txBody>
      <a:bodyPr/>
      <a:lstStyle/>
      <a:p>
        <a:r>
          <a:rPr lang="en-US"/>
          <a:t>reformat</a:t>
        </a:r>
      </a:p>
    </p188:txBody>
  </p188:cm>
</p188:cmLst>
</file>

<file path=ppt/comments/modernComment_7FFFFB09_BE451D8.xml><?xml version="1.0" encoding="utf-8"?>
<p188:cmLst xmlns:a="http://schemas.openxmlformats.org/drawingml/2006/main" xmlns:r="http://schemas.openxmlformats.org/officeDocument/2006/relationships" xmlns:p188="http://schemas.microsoft.com/office/powerpoint/2018/8/main">
  <p188:cm id="{550FD675-637D-4E80-94D6-1E69B8C65C65}" authorId="{CF9B25CC-50F7-BB12-19A8-A9EEA31688B5}" status="resolved" created="2026-02-26T22:36:24.795" complete="100000">
    <ac:txMkLst xmlns:ac="http://schemas.microsoft.com/office/drawing/2013/main/command">
      <pc:docMk xmlns:pc="http://schemas.microsoft.com/office/powerpoint/2013/main/command"/>
      <pc:sldMk xmlns:pc="http://schemas.microsoft.com/office/powerpoint/2013/main/command" cId="199512536" sldId="2147482377"/>
      <ac:spMk id="10" creationId="{AD92B3B5-0EBA-AD64-08D0-8AC2AD7799C3}"/>
      <ac:txMk cp="195" len="167">
        <ac:context len="363" hash="2491848479"/>
      </ac:txMk>
    </ac:txMkLst>
    <p188:pos x="4952465" y="1797111"/>
    <p188:txBody>
      <a:bodyPr/>
      <a:lstStyle/>
      <a:p>
        <a:r>
          <a:rPr lang="en-US"/>
          <a:t>Should this be it’s own bullet? </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42EA-A778-7A81-8E20-98195E41C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02776-B9BF-462A-27B6-CA60306C7B3A}"/>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5DEBC911-DCE7-A90B-E145-F7B68BECCE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5CCA44-A37B-EB19-7342-E278D25EDF8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a:p>
        </p:txBody>
      </p:sp>
      <p:sp>
        <p:nvSpPr>
          <p:cNvPr id="5" name="Footer Placeholder 4">
            <a:extLst>
              <a:ext uri="{FF2B5EF4-FFF2-40B4-BE49-F238E27FC236}">
                <a16:creationId xmlns:a16="http://schemas.microsoft.com/office/drawing/2014/main" id="{4CCB82C9-B994-0FF2-60A7-968060AD2BF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805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9589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8826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76666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874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87049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3045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FFB09_BE451D8.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_E055A9D8.xm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microsoft.com/office/2018/10/relationships/comments" Target="../comments/modernComment_7FFFFB05_D5F3F73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microsoft.com/office/2018/10/relationships/comments" Target="../comments/modernComment_7FFFFB07_ACB1B48B.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F773D7BC-3D34-778B-1861-E207616EF752}"/>
              </a:ext>
            </a:extLst>
          </p:cNvPr>
          <p:cNvPicPr>
            <a:picLocks noGrp="1" noChangeAspect="1"/>
          </p:cNvPicPr>
          <p:nvPr>
            <p:ph type="pic" sz="quarter" idx="12"/>
          </p:nvPr>
        </p:nvPicPr>
        <p:blipFill>
          <a:blip r:embed="rId2"/>
          <a:srcRect/>
          <a:stretch/>
        </p:blipFill>
        <p:spPr/>
      </p:pic>
      <p:sp>
        <p:nvSpPr>
          <p:cNvPr id="3" name="Titel 2">
            <a:extLst>
              <a:ext uri="{FF2B5EF4-FFF2-40B4-BE49-F238E27FC236}">
                <a16:creationId xmlns:a16="http://schemas.microsoft.com/office/drawing/2014/main" id="{4380B636-EC4E-BA6D-9AEC-E5CD5D2472A2}"/>
              </a:ext>
            </a:extLst>
          </p:cNvPr>
          <p:cNvSpPr>
            <a:spLocks noGrp="1"/>
          </p:cNvSpPr>
          <p:nvPr>
            <p:ph type="ctrTitle"/>
          </p:nvPr>
        </p:nvSpPr>
        <p:spPr>
          <a:xfrm>
            <a:off x="1092200" y="3975766"/>
            <a:ext cx="5003800" cy="569387"/>
          </a:xfrm>
        </p:spPr>
        <p:txBody>
          <a:bodyPr>
            <a:normAutofit/>
          </a:bodyPr>
          <a:lstStyle/>
          <a:p>
            <a:r>
              <a:rPr lang="de-DE" dirty="0">
                <a:latin typeface="Barlow Black"/>
              </a:rPr>
              <a:t>Reporting Party</a:t>
            </a:r>
            <a:endParaRPr lang="en-US" dirty="0"/>
          </a:p>
        </p:txBody>
      </p:sp>
      <p:sp>
        <p:nvSpPr>
          <p:cNvPr id="4" name="Untertitel 3">
            <a:extLst>
              <a:ext uri="{FF2B5EF4-FFF2-40B4-BE49-F238E27FC236}">
                <a16:creationId xmlns:a16="http://schemas.microsoft.com/office/drawing/2014/main" id="{AC0EB57E-ECA0-F051-1B19-D09C1FC03912}"/>
              </a:ext>
            </a:extLst>
          </p:cNvPr>
          <p:cNvSpPr>
            <a:spLocks noGrp="1"/>
          </p:cNvSpPr>
          <p:nvPr>
            <p:ph type="subTitle" idx="1"/>
          </p:nvPr>
        </p:nvSpPr>
        <p:spPr/>
        <p:txBody>
          <a:bodyPr vert="horz" wrap="square" lIns="0" tIns="0" rIns="0" bIns="0" rtlCol="0" anchor="t">
            <a:normAutofit/>
          </a:bodyPr>
          <a:lstStyle/>
          <a:p>
            <a:r>
              <a:rPr lang="en-US" dirty="0"/>
              <a:t>Submitting a Case Training Deck</a:t>
            </a:r>
          </a:p>
        </p:txBody>
      </p:sp>
    </p:spTree>
    <p:extLst>
      <p:ext uri="{BB962C8B-B14F-4D97-AF65-F5344CB8AC3E}">
        <p14:creationId xmlns:p14="http://schemas.microsoft.com/office/powerpoint/2010/main" val="102652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9085-87FA-00C8-B3C5-617DA95C0CEE}"/>
            </a:ext>
          </a:extLst>
        </p:cNvPr>
        <p:cNvGrpSpPr/>
        <p:nvPr/>
      </p:nvGrpSpPr>
      <p:grpSpPr>
        <a:xfrm>
          <a:off x="0" y="0"/>
          <a:ext cx="0" cy="0"/>
          <a:chOff x="0" y="0"/>
          <a:chExt cx="0" cy="0"/>
        </a:xfrm>
      </p:grpSpPr>
      <p:sp>
        <p:nvSpPr>
          <p:cNvPr id="21" name="Title 4">
            <a:extLst>
              <a:ext uri="{FF2B5EF4-FFF2-40B4-BE49-F238E27FC236}">
                <a16:creationId xmlns:a16="http://schemas.microsoft.com/office/drawing/2014/main" id="{6E25E2D6-F94C-D8D8-0EDE-66263AAA6C90}"/>
              </a:ext>
            </a:extLst>
          </p:cNvPr>
          <p:cNvSpPr>
            <a:spLocks noGrp="1"/>
          </p:cNvSpPr>
          <p:nvPr>
            <p:ph type="title"/>
          </p:nvPr>
        </p:nvSpPr>
        <p:spPr>
          <a:xfrm>
            <a:off x="1092200" y="789687"/>
            <a:ext cx="10007600" cy="604039"/>
          </a:xfrm>
        </p:spPr>
        <p:txBody>
          <a:bodyPr/>
          <a:lstStyle/>
          <a:p>
            <a:r>
              <a:rPr lang="en-GB"/>
              <a:t>Making a Report</a:t>
            </a:r>
            <a:endParaRPr lang="en-US"/>
          </a:p>
        </p:txBody>
      </p:sp>
      <p:sp>
        <p:nvSpPr>
          <p:cNvPr id="6" name="Slide Number Placeholder 5">
            <a:extLst>
              <a:ext uri="{FF2B5EF4-FFF2-40B4-BE49-F238E27FC236}">
                <a16:creationId xmlns:a16="http://schemas.microsoft.com/office/drawing/2014/main" id="{8D16F57E-5853-0F92-F864-B7707CA89D08}"/>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10</a:t>
            </a:fld>
            <a:endParaRPr lang="de-DE"/>
          </a:p>
        </p:txBody>
      </p:sp>
      <p:sp>
        <p:nvSpPr>
          <p:cNvPr id="5" name="Inhaltsplatzhalter 5">
            <a:extLst>
              <a:ext uri="{FF2B5EF4-FFF2-40B4-BE49-F238E27FC236}">
                <a16:creationId xmlns:a16="http://schemas.microsoft.com/office/drawing/2014/main" id="{DD010A09-3001-FC17-93A6-9EFF6CF64BF7}"/>
              </a:ext>
            </a:extLst>
          </p:cNvPr>
          <p:cNvSpPr txBox="1">
            <a:spLocks/>
          </p:cNvSpPr>
          <p:nvPr/>
        </p:nvSpPr>
        <p:spPr bwMode="gray">
          <a:xfrm>
            <a:off x="1092200" y="2312876"/>
            <a:ext cx="5009638" cy="3745024"/>
          </a:xfrm>
          <a:prstGeom prst="rect">
            <a:avLst/>
          </a:prstGeom>
        </p:spPr>
        <p:txBody>
          <a:bodyPr vert="horz" lIns="0" tIns="0" rIns="0" bIns="0" rtlCol="0" anchor="t">
            <a:normAutofit fontScale="775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9pPr>
          </a:lstStyle>
          <a:p>
            <a:pPr lvl="5"/>
            <a:r>
              <a:rPr lang="en-US" dirty="0">
                <a:ea typeface="+mn-lt"/>
                <a:cs typeface="+mn-lt"/>
              </a:rPr>
              <a:t>In the contact information section, you can choose to stay anonymous or provide your name, phone number and email. </a:t>
            </a:r>
            <a:endParaRPr lang="en-US">
              <a:ea typeface="+mn-lt"/>
              <a:cs typeface="+mn-lt"/>
            </a:endParaRPr>
          </a:p>
          <a:p>
            <a:pPr lvl="7" indent="-264795">
              <a:buFont typeface="Courier New"/>
              <a:buChar char="o"/>
            </a:pPr>
            <a:r>
              <a:rPr lang="en-US">
                <a:ea typeface="+mn-lt"/>
                <a:cs typeface="+mn-lt"/>
              </a:rPr>
              <a:t>Note: You can make an anonymous report and still provide an email address for notifications.</a:t>
            </a:r>
            <a:endParaRPr lang="en-US" dirty="0">
              <a:ea typeface="+mn-lt"/>
              <a:cs typeface="+mn-lt"/>
            </a:endParaRPr>
          </a:p>
          <a:p>
            <a:pPr lvl="5"/>
            <a:r>
              <a:rPr lang="en-US">
                <a:ea typeface="+mn-lt"/>
                <a:cs typeface="+mn-lt"/>
              </a:rPr>
              <a:t>If you provide your email </a:t>
            </a:r>
            <a:r>
              <a:rPr lang="en-US" dirty="0">
                <a:ea typeface="+mn-lt"/>
                <a:cs typeface="+mn-lt"/>
              </a:rPr>
              <a:t>address, you will receive email notifications when new messages are posted to the Secure Inbox. </a:t>
            </a:r>
            <a:endParaRPr lang="en-US">
              <a:ea typeface="+mn-lt"/>
              <a:cs typeface="+mn-lt"/>
            </a:endParaRPr>
          </a:p>
          <a:p>
            <a:pPr lvl="5"/>
            <a:r>
              <a:rPr lang="en-US">
                <a:ea typeface="+mn-lt"/>
                <a:cs typeface="+mn-lt"/>
              </a:rPr>
              <a:t>If you do not want </a:t>
            </a:r>
            <a:r>
              <a:rPr lang="en-US" dirty="0">
                <a:ea typeface="+mn-lt"/>
                <a:cs typeface="+mn-lt"/>
              </a:rPr>
              <a:t>to provide an email address, please log into the Secure Inbox regularly to check for any new messages.</a:t>
            </a:r>
            <a:endParaRPr lang="en-US"/>
          </a:p>
        </p:txBody>
      </p:sp>
      <p:pic>
        <p:nvPicPr>
          <p:cNvPr id="2" name="Picture 1" descr="A screenshot of a contact form&#10;&#10;AI-generated content may be incorrect.">
            <a:extLst>
              <a:ext uri="{FF2B5EF4-FFF2-40B4-BE49-F238E27FC236}">
                <a16:creationId xmlns:a16="http://schemas.microsoft.com/office/drawing/2014/main" id="{18E699A2-44CA-F47F-82F3-3E4E677D5739}"/>
              </a:ext>
            </a:extLst>
          </p:cNvPr>
          <p:cNvPicPr>
            <a:picLocks noChangeAspect="1"/>
          </p:cNvPicPr>
          <p:nvPr/>
        </p:nvPicPr>
        <p:blipFill>
          <a:blip r:embed="rId3"/>
          <a:stretch>
            <a:fillRect/>
          </a:stretch>
        </p:blipFill>
        <p:spPr>
          <a:xfrm>
            <a:off x="6349990" y="790222"/>
            <a:ext cx="5175649" cy="3718278"/>
          </a:xfrm>
          <a:prstGeom prst="rect">
            <a:avLst/>
          </a:prstGeom>
        </p:spPr>
      </p:pic>
      <p:pic>
        <p:nvPicPr>
          <p:cNvPr id="3" name="Picture 2" descr="A screenshot of a white background&#10;&#10;AI-generated content may be incorrect.">
            <a:extLst>
              <a:ext uri="{FF2B5EF4-FFF2-40B4-BE49-F238E27FC236}">
                <a16:creationId xmlns:a16="http://schemas.microsoft.com/office/drawing/2014/main" id="{CA427F89-8C23-C689-B13A-544723B99677}"/>
              </a:ext>
            </a:extLst>
          </p:cNvPr>
          <p:cNvPicPr>
            <a:picLocks noChangeAspect="1"/>
          </p:cNvPicPr>
          <p:nvPr/>
        </p:nvPicPr>
        <p:blipFill>
          <a:blip r:embed="rId4"/>
          <a:stretch>
            <a:fillRect/>
          </a:stretch>
        </p:blipFill>
        <p:spPr>
          <a:xfrm>
            <a:off x="6806214" y="4793968"/>
            <a:ext cx="4290874" cy="1731094"/>
          </a:xfrm>
          <a:prstGeom prst="rect">
            <a:avLst/>
          </a:prstGeom>
        </p:spPr>
      </p:pic>
    </p:spTree>
    <p:extLst>
      <p:ext uri="{BB962C8B-B14F-4D97-AF65-F5344CB8AC3E}">
        <p14:creationId xmlns:p14="http://schemas.microsoft.com/office/powerpoint/2010/main" val="123164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Creating a Password</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0F93E38A-BA03-472A-46BA-4B5A7573BBA9}"/>
              </a:ext>
            </a:extLst>
          </p:cNvPr>
          <p:cNvSpPr>
            <a:spLocks noGrp="1"/>
          </p:cNvSpPr>
          <p:nvPr>
            <p:ph type="title"/>
          </p:nvPr>
        </p:nvSpPr>
        <p:spPr/>
        <p:txBody>
          <a:bodyPr/>
          <a:lstStyle/>
          <a:p>
            <a:r>
              <a:rPr lang="de-DE" dirty="0">
                <a:latin typeface="Barlow ExtraBold"/>
              </a:rPr>
              <a:t>02</a:t>
            </a:r>
            <a:endParaRPr lang="de-DE" dirty="0"/>
          </a:p>
        </p:txBody>
      </p:sp>
    </p:spTree>
    <p:extLst>
      <p:ext uri="{BB962C8B-B14F-4D97-AF65-F5344CB8AC3E}">
        <p14:creationId xmlns:p14="http://schemas.microsoft.com/office/powerpoint/2010/main" val="41168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3525-0C9B-1D8E-D343-C315186025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A7CAD-33DC-804A-7F53-B74D094752EA}"/>
              </a:ext>
            </a:extLst>
          </p:cNvPr>
          <p:cNvSpPr>
            <a:spLocks noGrp="1"/>
          </p:cNvSpPr>
          <p:nvPr>
            <p:ph type="title"/>
          </p:nvPr>
        </p:nvSpPr>
        <p:spPr>
          <a:xfrm>
            <a:off x="1092200" y="789687"/>
            <a:ext cx="10007600" cy="604039"/>
          </a:xfrm>
        </p:spPr>
        <p:txBody>
          <a:bodyPr anchor="ctr">
            <a:normAutofit/>
          </a:bodyPr>
          <a:lstStyle/>
          <a:p>
            <a:r>
              <a:rPr lang="en-GB"/>
              <a:t>Creating a Password</a:t>
            </a:r>
          </a:p>
        </p:txBody>
      </p:sp>
      <p:sp>
        <p:nvSpPr>
          <p:cNvPr id="6" name="Slide Number Placeholder 5">
            <a:extLst>
              <a:ext uri="{FF2B5EF4-FFF2-40B4-BE49-F238E27FC236}">
                <a16:creationId xmlns:a16="http://schemas.microsoft.com/office/drawing/2014/main" id="{7621343E-3E58-E545-79FD-A8E8C8F11FEC}"/>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12</a:t>
            </a:fld>
            <a:endParaRPr lang="de-DE"/>
          </a:p>
        </p:txBody>
      </p:sp>
      <p:pic>
        <p:nvPicPr>
          <p:cNvPr id="8" name="Picture 7" descr="A screenshot of a computer&#10;&#10;AI-generated content may be incorrect.">
            <a:extLst>
              <a:ext uri="{FF2B5EF4-FFF2-40B4-BE49-F238E27FC236}">
                <a16:creationId xmlns:a16="http://schemas.microsoft.com/office/drawing/2014/main" id="{21F6F914-8019-DA18-5CD9-9BC89BB03452}"/>
              </a:ext>
            </a:extLst>
          </p:cNvPr>
          <p:cNvPicPr>
            <a:picLocks noChangeAspect="1"/>
          </p:cNvPicPr>
          <p:nvPr/>
        </p:nvPicPr>
        <p:blipFill>
          <a:blip r:embed="rId3"/>
          <a:stretch>
            <a:fillRect/>
          </a:stretch>
        </p:blipFill>
        <p:spPr>
          <a:xfrm>
            <a:off x="6561612" y="2313696"/>
            <a:ext cx="4271208" cy="3363737"/>
          </a:xfrm>
          <a:prstGeom prst="rect">
            <a:avLst/>
          </a:prstGeom>
        </p:spPr>
      </p:pic>
      <p:sp>
        <p:nvSpPr>
          <p:cNvPr id="10" name="Inhaltsplatzhalter 5">
            <a:extLst>
              <a:ext uri="{FF2B5EF4-FFF2-40B4-BE49-F238E27FC236}">
                <a16:creationId xmlns:a16="http://schemas.microsoft.com/office/drawing/2014/main" id="{AD92B3B5-0EBA-AD64-08D0-8AC2AD7799C3}"/>
              </a:ext>
            </a:extLst>
          </p:cNvPr>
          <p:cNvSpPr txBox="1">
            <a:spLocks/>
          </p:cNvSpPr>
          <p:nvPr/>
        </p:nvSpPr>
        <p:spPr bwMode="gray">
          <a:xfrm>
            <a:off x="1092200" y="2312876"/>
            <a:ext cx="5009638" cy="3745024"/>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dirty="0">
                <a:ea typeface="+mn-lt"/>
                <a:cs typeface="+mn-lt"/>
              </a:rPr>
              <a:t>You will need to create a password that you will use to access your case through the Secure Inbox. A security validation (captcha) is shown. Please enter characters (letters and numbers) shown. </a:t>
            </a:r>
            <a:endParaRPr lang="en-US"/>
          </a:p>
          <a:p>
            <a:pPr lvl="5"/>
            <a:r>
              <a:rPr lang="en-US" dirty="0">
                <a:ea typeface="+mn-lt"/>
                <a:cs typeface="+mn-lt"/>
              </a:rPr>
              <a:t>If you’re having difficulties in reading the captcha, you can click on the </a:t>
            </a:r>
            <a:r>
              <a:rPr lang="en-US" b="1" dirty="0">
                <a:ea typeface="+mn-lt"/>
                <a:cs typeface="+mn-lt"/>
              </a:rPr>
              <a:t>speaker</a:t>
            </a:r>
            <a:r>
              <a:rPr lang="en-US" dirty="0">
                <a:ea typeface="+mn-lt"/>
                <a:cs typeface="+mn-lt"/>
              </a:rPr>
              <a:t> icon to have it read out loud to you or click on the </a:t>
            </a:r>
            <a:r>
              <a:rPr lang="en-US" b="1" dirty="0">
                <a:ea typeface="+mn-lt"/>
                <a:cs typeface="+mn-lt"/>
              </a:rPr>
              <a:t>arrows</a:t>
            </a:r>
            <a:r>
              <a:rPr lang="en-US" dirty="0">
                <a:ea typeface="+mn-lt"/>
                <a:cs typeface="+mn-lt"/>
              </a:rPr>
              <a:t> to generate a new one.  </a:t>
            </a:r>
          </a:p>
        </p:txBody>
      </p:sp>
    </p:spTree>
    <p:extLst>
      <p:ext uri="{BB962C8B-B14F-4D97-AF65-F5344CB8AC3E}">
        <p14:creationId xmlns:p14="http://schemas.microsoft.com/office/powerpoint/2010/main" val="19951253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5411924" y="1628775"/>
            <a:ext cx="5687876" cy="2133661"/>
          </a:xfrm>
        </p:spPr>
        <p:txBody>
          <a:bodyPr vert="horz" lIns="0" tIns="0" rIns="0" bIns="0" rtlCol="0" anchor="t">
            <a:normAutofit fontScale="85000" lnSpcReduction="20000"/>
          </a:bodyPr>
          <a:lstStyle/>
          <a:p>
            <a:pPr lvl="4">
              <a:buClr>
                <a:srgbClr val="E90055"/>
              </a:buClr>
            </a:pPr>
            <a:r>
              <a:rPr lang="en-US" dirty="0">
                <a:latin typeface="Barlow"/>
                <a:ea typeface="+mn-lt"/>
                <a:cs typeface="+mn-lt"/>
              </a:rPr>
              <a:t>Users who lose or forget their case ID or password will not be able to access their case and you will have to submit a new case to open a new Secure Inbox.</a:t>
            </a:r>
            <a:endParaRPr lang="en-US" dirty="0">
              <a:latin typeface="Barlow Light"/>
              <a:ea typeface="+mn-lt"/>
              <a:cs typeface="+mn-lt"/>
            </a:endParaRPr>
          </a:p>
          <a:p>
            <a:pPr lvl="1"/>
            <a:endParaRPr lang="en-US" dirty="0"/>
          </a:p>
          <a:p>
            <a:pPr lvl="1"/>
            <a:r>
              <a:rPr lang="en-US" b="1" dirty="0">
                <a:ea typeface="+mn-lt"/>
                <a:cs typeface="+mn-lt"/>
              </a:rPr>
              <a:t>Password Strength Requirements </a:t>
            </a:r>
            <a:endParaRPr lang="en-US" b="1" dirty="0"/>
          </a:p>
          <a:p>
            <a:pPr lvl="1"/>
            <a:endParaRPr lang="en-US" dirty="0"/>
          </a:p>
          <a:p>
            <a:pPr lvl="1"/>
            <a:endParaRPr lang="en-US" dirty="0"/>
          </a:p>
        </p:txBody>
      </p:sp>
      <p:pic>
        <p:nvPicPr>
          <p:cNvPr id="29" name="Bildplatzhalter 55" descr="Ein Bild, das Quadrat enthält.&#10;&#10;Automatisch generierte Beschreibung">
            <a:extLst>
              <a:ext uri="{FF2B5EF4-FFF2-40B4-BE49-F238E27FC236}">
                <a16:creationId xmlns:a16="http://schemas.microsoft.com/office/drawing/2014/main" id="{B0C87A08-D104-7429-6196-1949FBC313CA}"/>
              </a:ext>
            </a:extLst>
          </p:cNvPr>
          <p:cNvPicPr>
            <a:picLocks noGrp="1" noChangeAspect="1"/>
          </p:cNvPicPr>
          <p:nvPr>
            <p:ph type="pic" sz="quarter" idx="13"/>
          </p:nvPr>
        </p:nvPicPr>
        <p:blipFill>
          <a:blip r:embed="rId4"/>
          <a:srcRect l="5305" r="5305"/>
          <a:stretch/>
        </p:blipFill>
        <p:spPr bwMode="gray">
          <a:xfrm>
            <a:off x="1092200" y="1628775"/>
            <a:ext cx="3959684" cy="4429125"/>
          </a:xfrm>
        </p:spPr>
      </p:pic>
      <p:sp>
        <p:nvSpPr>
          <p:cNvPr id="2" name="Titel 1"/>
          <p:cNvSpPr>
            <a:spLocks noGrp="1"/>
          </p:cNvSpPr>
          <p:nvPr>
            <p:ph type="title"/>
          </p:nvPr>
        </p:nvSpPr>
        <p:spPr bwMode="gray">
          <a:xfrm>
            <a:off x="1092200" y="789687"/>
            <a:ext cx="10007600" cy="604039"/>
          </a:xfrm>
        </p:spPr>
        <p:txBody>
          <a:bodyPr/>
          <a:lstStyle/>
          <a:p>
            <a:r>
              <a:rPr lang="en-GB" dirty="0">
                <a:latin typeface="Barlow ExtraBold"/>
              </a:rPr>
              <a:t>Password Creation Details</a:t>
            </a:r>
            <a:endParaRPr lang="de-DE" b="0" i="0" dirty="0">
              <a:solidFill>
                <a:srgbClr val="000000"/>
              </a:solidFill>
            </a:endParaRPr>
          </a:p>
        </p:txBody>
      </p:sp>
      <p:sp>
        <p:nvSpPr>
          <p:cNvPr id="7" name="Slide Number Placeholder 6">
            <a:extLst>
              <a:ext uri="{FF2B5EF4-FFF2-40B4-BE49-F238E27FC236}">
                <a16:creationId xmlns:a16="http://schemas.microsoft.com/office/drawing/2014/main" id="{958EB4E7-E9B9-B09B-8AF2-5DEEF465E923}"/>
              </a:ext>
            </a:extLst>
          </p:cNvPr>
          <p:cNvSpPr>
            <a:spLocks noGrp="1"/>
          </p:cNvSpPr>
          <p:nvPr>
            <p:ph type="sldNum" sz="quarter" idx="15"/>
          </p:nvPr>
        </p:nvSpPr>
        <p:spPr>
          <a:xfrm>
            <a:off x="11526329" y="6198777"/>
            <a:ext cx="665672" cy="659223"/>
          </a:xfrm>
        </p:spPr>
        <p:txBody>
          <a:bodyPr/>
          <a:lstStyle/>
          <a:p>
            <a:fld id="{44661A95-0089-4306-9485-D330C59FE3ED}" type="slidenum">
              <a:rPr lang="de-DE" smtClean="0"/>
              <a:pPr/>
              <a:t>13</a:t>
            </a:fld>
            <a:endParaRPr lang="de-DE" dirty="0"/>
          </a:p>
        </p:txBody>
      </p:sp>
      <p:sp>
        <p:nvSpPr>
          <p:cNvPr id="5" name="Inhaltsplatzhalter 5">
            <a:extLst>
              <a:ext uri="{FF2B5EF4-FFF2-40B4-BE49-F238E27FC236}">
                <a16:creationId xmlns:a16="http://schemas.microsoft.com/office/drawing/2014/main" id="{3EEFABF3-2C3F-D600-01CB-AFD5B9C6408F}"/>
              </a:ext>
            </a:extLst>
          </p:cNvPr>
          <p:cNvSpPr txBox="1">
            <a:spLocks/>
          </p:cNvSpPr>
          <p:nvPr/>
        </p:nvSpPr>
        <p:spPr bwMode="gray">
          <a:xfrm>
            <a:off x="5413355" y="4073522"/>
            <a:ext cx="5676979" cy="1970180"/>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lvl="5"/>
            <a:r>
              <a:rPr lang="en-US">
                <a:ea typeface="+mn-lt"/>
                <a:cs typeface="+mn-lt"/>
              </a:rPr>
              <a:t>Must be at least 8 characters long </a:t>
            </a:r>
            <a:endParaRPr lang="en-US"/>
          </a:p>
          <a:p>
            <a:pPr lvl="5"/>
            <a:r>
              <a:rPr lang="en-US" dirty="0">
                <a:ea typeface="+mn-lt"/>
                <a:cs typeface="+mn-lt"/>
              </a:rPr>
              <a:t>Must contain at least one digit </a:t>
            </a:r>
            <a:endParaRPr lang="en-US" dirty="0"/>
          </a:p>
          <a:p>
            <a:pPr lvl="5"/>
            <a:r>
              <a:rPr lang="en-US" dirty="0">
                <a:ea typeface="+mn-lt"/>
                <a:cs typeface="+mn-lt"/>
              </a:rPr>
              <a:t>Must contain at least one uppercase and one lowercase letter </a:t>
            </a:r>
            <a:endParaRPr lang="en-US" dirty="0"/>
          </a:p>
          <a:p>
            <a:pPr lvl="5"/>
            <a:r>
              <a:rPr lang="en-US" dirty="0">
                <a:ea typeface="+mn-lt"/>
                <a:cs typeface="+mn-lt"/>
              </a:rPr>
              <a:t>Must contain a special character </a:t>
            </a:r>
            <a:endParaRPr lang="en-US" dirty="0"/>
          </a:p>
        </p:txBody>
      </p:sp>
    </p:spTree>
    <p:extLst>
      <p:ext uri="{BB962C8B-B14F-4D97-AF65-F5344CB8AC3E}">
        <p14:creationId xmlns:p14="http://schemas.microsoft.com/office/powerpoint/2010/main" val="376371042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a:latin typeface="Barlow ExtraBold"/>
              </a:rPr>
              <a:t>Obtaining Case ID</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de-DE" dirty="0">
                <a:latin typeface="Barlow ExtraBold"/>
              </a:rPr>
              <a:t>03</a:t>
            </a:r>
            <a:endParaRPr lang="de-DE" dirty="0"/>
          </a:p>
        </p:txBody>
      </p:sp>
    </p:spTree>
    <p:extLst>
      <p:ext uri="{BB962C8B-B14F-4D97-AF65-F5344CB8AC3E}">
        <p14:creationId xmlns:p14="http://schemas.microsoft.com/office/powerpoint/2010/main" val="29563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AI-generated content may be incorrect.">
            <a:extLst>
              <a:ext uri="{FF2B5EF4-FFF2-40B4-BE49-F238E27FC236}">
                <a16:creationId xmlns:a16="http://schemas.microsoft.com/office/drawing/2014/main" id="{BADFC1D1-C3FF-4D12-4F09-1C881DE8E8DE}"/>
              </a:ext>
            </a:extLst>
          </p:cNvPr>
          <p:cNvPicPr>
            <a:picLocks noChangeAspect="1"/>
          </p:cNvPicPr>
          <p:nvPr/>
        </p:nvPicPr>
        <p:blipFill>
          <a:blip r:embed="rId2"/>
          <a:stretch>
            <a:fillRect/>
          </a:stretch>
        </p:blipFill>
        <p:spPr>
          <a:xfrm>
            <a:off x="6369646" y="2311542"/>
            <a:ext cx="4574204" cy="2650308"/>
          </a:xfrm>
          <a:prstGeom prst="rect">
            <a:avLst/>
          </a:prstGeom>
          <a:noFill/>
        </p:spPr>
      </p:pic>
      <p:sp>
        <p:nvSpPr>
          <p:cNvPr id="4" name="Title 3">
            <a:extLst>
              <a:ext uri="{FF2B5EF4-FFF2-40B4-BE49-F238E27FC236}">
                <a16:creationId xmlns:a16="http://schemas.microsoft.com/office/drawing/2014/main" id="{85B398C2-9277-DEFB-0757-622D618F32AB}"/>
              </a:ext>
            </a:extLst>
          </p:cNvPr>
          <p:cNvSpPr>
            <a:spLocks noGrp="1"/>
          </p:cNvSpPr>
          <p:nvPr>
            <p:ph type="title"/>
          </p:nvPr>
        </p:nvSpPr>
        <p:spPr>
          <a:xfrm>
            <a:off x="1092200" y="789687"/>
            <a:ext cx="10007600" cy="604039"/>
          </a:xfrm>
        </p:spPr>
        <p:txBody>
          <a:bodyPr anchor="t">
            <a:normAutofit/>
          </a:bodyPr>
          <a:lstStyle/>
          <a:p>
            <a:r>
              <a:rPr lang="en-GB"/>
              <a:t>Obtaining the Case ID</a:t>
            </a:r>
          </a:p>
        </p:txBody>
      </p:sp>
      <p:sp>
        <p:nvSpPr>
          <p:cNvPr id="6" name="Slide Number Placeholder 5">
            <a:extLst>
              <a:ext uri="{FF2B5EF4-FFF2-40B4-BE49-F238E27FC236}">
                <a16:creationId xmlns:a16="http://schemas.microsoft.com/office/drawing/2014/main" id="{03D0AE94-4E23-63B2-7B7E-75251B39825F}"/>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15</a:t>
            </a:fld>
            <a:endParaRPr lang="de-DE"/>
          </a:p>
        </p:txBody>
      </p:sp>
      <p:sp>
        <p:nvSpPr>
          <p:cNvPr id="10" name="Inhaltsplatzhalter 5">
            <a:extLst>
              <a:ext uri="{FF2B5EF4-FFF2-40B4-BE49-F238E27FC236}">
                <a16:creationId xmlns:a16="http://schemas.microsoft.com/office/drawing/2014/main" id="{380E7C48-0508-8782-91F6-34184D54BBC7}"/>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Once you click the </a:t>
            </a:r>
            <a:r>
              <a:rPr lang="en-US" b="1" dirty="0">
                <a:ea typeface="+mn-lt"/>
                <a:cs typeface="+mn-lt"/>
              </a:rPr>
              <a:t>Next</a:t>
            </a:r>
            <a:r>
              <a:rPr lang="en-US" dirty="0">
                <a:ea typeface="+mn-lt"/>
                <a:cs typeface="+mn-lt"/>
              </a:rPr>
              <a:t> button, a confirmation screen will appear with your case ID. Write this ID down in a secure location. You will need this ID and your password to access the Secure </a:t>
            </a:r>
            <a:r>
              <a:rPr lang="en-US">
                <a:ea typeface="+mn-lt"/>
                <a:cs typeface="+mn-lt"/>
              </a:rPr>
              <a:t>Inbox. </a:t>
            </a:r>
          </a:p>
        </p:txBody>
      </p:sp>
    </p:spTree>
    <p:extLst>
      <p:ext uri="{BB962C8B-B14F-4D97-AF65-F5344CB8AC3E}">
        <p14:creationId xmlns:p14="http://schemas.microsoft.com/office/powerpoint/2010/main" val="124837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a:latin typeface="Barlow ExtraBold"/>
              </a:rPr>
              <a:t>Accessing a Case</a:t>
            </a:r>
            <a:endParaRPr lang="en-US"/>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de-DE" dirty="0">
                <a:latin typeface="Barlow ExtraBold"/>
              </a:rPr>
              <a:t>04</a:t>
            </a:r>
            <a:endParaRPr lang="de-DE" dirty="0"/>
          </a:p>
        </p:txBody>
      </p:sp>
    </p:spTree>
    <p:extLst>
      <p:ext uri="{BB962C8B-B14F-4D97-AF65-F5344CB8AC3E}">
        <p14:creationId xmlns:p14="http://schemas.microsoft.com/office/powerpoint/2010/main" val="35635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D3238-4751-A12A-8886-6426F1D10A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96A390-5CBB-439B-F3E9-72DB4EC0B727}"/>
              </a:ext>
            </a:extLst>
          </p:cNvPr>
          <p:cNvSpPr>
            <a:spLocks noGrp="1"/>
          </p:cNvSpPr>
          <p:nvPr>
            <p:ph type="title"/>
          </p:nvPr>
        </p:nvSpPr>
        <p:spPr>
          <a:xfrm>
            <a:off x="1092200" y="789687"/>
            <a:ext cx="10007600" cy="604039"/>
          </a:xfrm>
        </p:spPr>
        <p:txBody>
          <a:bodyPr anchor="t">
            <a:normAutofit/>
          </a:bodyPr>
          <a:lstStyle/>
          <a:p>
            <a:r>
              <a:rPr lang="en-GB"/>
              <a:t>Accessing a Case</a:t>
            </a:r>
          </a:p>
        </p:txBody>
      </p:sp>
      <p:sp>
        <p:nvSpPr>
          <p:cNvPr id="6" name="Slide Number Placeholder 5">
            <a:extLst>
              <a:ext uri="{FF2B5EF4-FFF2-40B4-BE49-F238E27FC236}">
                <a16:creationId xmlns:a16="http://schemas.microsoft.com/office/drawing/2014/main" id="{E452D55A-9E17-8885-4C4E-DD6BEF976F0C}"/>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17</a:t>
            </a:fld>
            <a:endParaRPr lang="de-DE"/>
          </a:p>
        </p:txBody>
      </p:sp>
      <p:sp>
        <p:nvSpPr>
          <p:cNvPr id="8" name="Inhaltsplatzhalter 5">
            <a:extLst>
              <a:ext uri="{FF2B5EF4-FFF2-40B4-BE49-F238E27FC236}">
                <a16:creationId xmlns:a16="http://schemas.microsoft.com/office/drawing/2014/main" id="{BC404002-FA5A-F8E1-C6B7-2DCF2CFC5889}"/>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9pPr>
          </a:lstStyle>
          <a:p>
            <a:pPr lvl="5"/>
            <a:r>
              <a:rPr lang="en-US" dirty="0">
                <a:ea typeface="+mn-lt"/>
                <a:cs typeface="+mn-lt"/>
              </a:rPr>
              <a:t>To access your case, start at the same Integrity Line landing page where you submitted your case. </a:t>
            </a:r>
          </a:p>
          <a:p>
            <a:pPr lvl="5"/>
            <a:r>
              <a:rPr lang="en-US" dirty="0">
                <a:ea typeface="+mn-lt"/>
                <a:cs typeface="+mn-lt"/>
              </a:rPr>
              <a:t>Click the ”Check Status” tile or navigate to the Secure Inbox from the menu at the top of the screen. </a:t>
            </a:r>
          </a:p>
        </p:txBody>
      </p:sp>
      <p:pic>
        <p:nvPicPr>
          <p:cNvPr id="3" name="Picture 2" descr="A screenshot of a computer screen&#10;&#10;AI-generated content may be incorrect.">
            <a:extLst>
              <a:ext uri="{FF2B5EF4-FFF2-40B4-BE49-F238E27FC236}">
                <a16:creationId xmlns:a16="http://schemas.microsoft.com/office/drawing/2014/main" id="{8B1868C0-EDB2-52B1-D590-C3A9DD7EA1EE}"/>
              </a:ext>
            </a:extLst>
          </p:cNvPr>
          <p:cNvPicPr>
            <a:picLocks noChangeAspect="1"/>
          </p:cNvPicPr>
          <p:nvPr/>
        </p:nvPicPr>
        <p:blipFill>
          <a:blip r:embed="rId3"/>
          <a:stretch>
            <a:fillRect/>
          </a:stretch>
        </p:blipFill>
        <p:spPr>
          <a:xfrm>
            <a:off x="6480696" y="1885703"/>
            <a:ext cx="5378469" cy="3086594"/>
          </a:xfrm>
          <a:prstGeom prst="rect">
            <a:avLst/>
          </a:prstGeom>
        </p:spPr>
      </p:pic>
    </p:spTree>
    <p:extLst>
      <p:ext uri="{BB962C8B-B14F-4D97-AF65-F5344CB8AC3E}">
        <p14:creationId xmlns:p14="http://schemas.microsoft.com/office/powerpoint/2010/main" val="81193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8DDD622F-9114-42FA-5657-BE10184B5B87}"/>
              </a:ext>
            </a:extLst>
          </p:cNvPr>
          <p:cNvPicPr>
            <a:picLocks noChangeAspect="1"/>
          </p:cNvPicPr>
          <p:nvPr/>
        </p:nvPicPr>
        <p:blipFill>
          <a:blip r:embed="rId2"/>
          <a:stretch>
            <a:fillRect/>
          </a:stretch>
        </p:blipFill>
        <p:spPr>
          <a:xfrm>
            <a:off x="6275388" y="2352168"/>
            <a:ext cx="4824412" cy="3666552"/>
          </a:xfrm>
          <a:prstGeom prst="rect">
            <a:avLst/>
          </a:prstGeom>
          <a:noFill/>
        </p:spPr>
      </p:pic>
      <p:sp>
        <p:nvSpPr>
          <p:cNvPr id="12" name="Title 4">
            <a:extLst>
              <a:ext uri="{FF2B5EF4-FFF2-40B4-BE49-F238E27FC236}">
                <a16:creationId xmlns:a16="http://schemas.microsoft.com/office/drawing/2014/main" id="{B44BC4CA-7316-C780-4DF6-582BFFFB1F76}"/>
              </a:ext>
            </a:extLst>
          </p:cNvPr>
          <p:cNvSpPr>
            <a:spLocks noGrp="1"/>
          </p:cNvSpPr>
          <p:nvPr>
            <p:ph type="title"/>
          </p:nvPr>
        </p:nvSpPr>
        <p:spPr>
          <a:xfrm>
            <a:off x="1092200" y="789687"/>
            <a:ext cx="10007600" cy="604039"/>
          </a:xfrm>
        </p:spPr>
        <p:txBody>
          <a:bodyPr/>
          <a:lstStyle/>
          <a:p>
            <a:r>
              <a:rPr lang="en-US"/>
              <a:t>Accessing the Case</a:t>
            </a:r>
          </a:p>
        </p:txBody>
      </p:sp>
      <p:sp>
        <p:nvSpPr>
          <p:cNvPr id="6" name="Slide Number Placeholder 5">
            <a:extLst>
              <a:ext uri="{FF2B5EF4-FFF2-40B4-BE49-F238E27FC236}">
                <a16:creationId xmlns:a16="http://schemas.microsoft.com/office/drawing/2014/main" id="{D7826439-9C91-A905-1600-B5FEF24E2F87}"/>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18</a:t>
            </a:fld>
            <a:endParaRPr lang="de-DE"/>
          </a:p>
        </p:txBody>
      </p:sp>
      <p:sp>
        <p:nvSpPr>
          <p:cNvPr id="5" name="Inhaltsplatzhalter 5">
            <a:extLst>
              <a:ext uri="{FF2B5EF4-FFF2-40B4-BE49-F238E27FC236}">
                <a16:creationId xmlns:a16="http://schemas.microsoft.com/office/drawing/2014/main" id="{B089E695-216E-F1AF-A074-97E42BED1097}"/>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You will see a pop-up about Case Access, and can enter your Case ID and Password. </a:t>
            </a:r>
          </a:p>
          <a:p>
            <a:pPr lvl="5"/>
            <a:r>
              <a:rPr lang="en-US" dirty="0">
                <a:ea typeface="+mn-lt"/>
                <a:cs typeface="+mn-lt"/>
              </a:rPr>
              <a:t>Click Login to proceed.</a:t>
            </a:r>
          </a:p>
        </p:txBody>
      </p:sp>
    </p:spTree>
    <p:extLst>
      <p:ext uri="{BB962C8B-B14F-4D97-AF65-F5344CB8AC3E}">
        <p14:creationId xmlns:p14="http://schemas.microsoft.com/office/powerpoint/2010/main" val="265622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13ECBEF0-D1DD-4E9C-7A79-BEB7021E714B}"/>
              </a:ext>
            </a:extLst>
          </p:cNvPr>
          <p:cNvPicPr>
            <a:picLocks noChangeAspect="1"/>
          </p:cNvPicPr>
          <p:nvPr/>
        </p:nvPicPr>
        <p:blipFill>
          <a:blip r:embed="rId2"/>
          <a:stretch>
            <a:fillRect/>
          </a:stretch>
        </p:blipFill>
        <p:spPr>
          <a:xfrm>
            <a:off x="6457358" y="2314081"/>
            <a:ext cx="4505965" cy="3401532"/>
          </a:xfrm>
          <a:prstGeom prst="rect">
            <a:avLst/>
          </a:prstGeom>
          <a:noFill/>
        </p:spPr>
      </p:pic>
      <p:sp>
        <p:nvSpPr>
          <p:cNvPr id="4" name="Title 3">
            <a:extLst>
              <a:ext uri="{FF2B5EF4-FFF2-40B4-BE49-F238E27FC236}">
                <a16:creationId xmlns:a16="http://schemas.microsoft.com/office/drawing/2014/main" id="{6E2126CF-7E58-E910-F88C-1BD54E3427AF}"/>
              </a:ext>
            </a:extLst>
          </p:cNvPr>
          <p:cNvSpPr>
            <a:spLocks noGrp="1"/>
          </p:cNvSpPr>
          <p:nvPr>
            <p:ph type="title"/>
          </p:nvPr>
        </p:nvSpPr>
        <p:spPr>
          <a:xfrm>
            <a:off x="1092200" y="789687"/>
            <a:ext cx="10007600" cy="604039"/>
          </a:xfrm>
        </p:spPr>
        <p:txBody>
          <a:bodyPr anchor="t">
            <a:normAutofit/>
          </a:bodyPr>
          <a:lstStyle/>
          <a:p>
            <a:r>
              <a:rPr lang="en-GB"/>
              <a:t>Accessing the Case</a:t>
            </a:r>
          </a:p>
        </p:txBody>
      </p:sp>
      <p:sp>
        <p:nvSpPr>
          <p:cNvPr id="6" name="Slide Number Placeholder 5">
            <a:extLst>
              <a:ext uri="{FF2B5EF4-FFF2-40B4-BE49-F238E27FC236}">
                <a16:creationId xmlns:a16="http://schemas.microsoft.com/office/drawing/2014/main" id="{B0E37D47-9AB9-6D4C-3251-24774E102B15}"/>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19</a:t>
            </a:fld>
            <a:endParaRPr lang="de-DE"/>
          </a:p>
        </p:txBody>
      </p:sp>
      <p:sp>
        <p:nvSpPr>
          <p:cNvPr id="9" name="Inhaltsplatzhalter 5">
            <a:extLst>
              <a:ext uri="{FF2B5EF4-FFF2-40B4-BE49-F238E27FC236}">
                <a16:creationId xmlns:a16="http://schemas.microsoft.com/office/drawing/2014/main" id="{2F40B576-19EB-070C-C435-B677ADB3B9E2}"/>
              </a:ext>
            </a:extLst>
          </p:cNvPr>
          <p:cNvSpPr txBox="1">
            <a:spLocks/>
          </p:cNvSpPr>
          <p:nvPr/>
        </p:nvSpPr>
        <p:spPr bwMode="gray">
          <a:xfrm>
            <a:off x="1092200" y="2312876"/>
            <a:ext cx="5009638" cy="3745024"/>
          </a:xfrm>
          <a:prstGeom prst="rect">
            <a:avLst/>
          </a:prstGeom>
        </p:spPr>
        <p:txBody>
          <a:bodyPr vert="horz" lIns="0" tIns="0" rIns="0" bIns="0" rtlCol="0" anchor="t">
            <a:normAutofit fontScale="92500" lnSpcReduction="1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In the Secure Inbox, you will see the information that you submitted, along with any messages that have been added to the case by the case manager or investigator. You can send new messages or respond using the Correspondence tab.</a:t>
            </a:r>
          </a:p>
          <a:p>
            <a:pPr lvl="5"/>
            <a:r>
              <a:rPr lang="en-US">
                <a:ea typeface="+mn-lt"/>
                <a:cs typeface="+mn-lt"/>
              </a:rPr>
              <a:t>If you need to add any additional details to your case, you can send a note via the Secure Inbox.</a:t>
            </a:r>
            <a:endParaRPr lang="en-US" dirty="0">
              <a:ea typeface="+mn-lt"/>
              <a:cs typeface="+mn-lt"/>
            </a:endParaRPr>
          </a:p>
        </p:txBody>
      </p:sp>
    </p:spTree>
    <p:extLst>
      <p:ext uri="{BB962C8B-B14F-4D97-AF65-F5344CB8AC3E}">
        <p14:creationId xmlns:p14="http://schemas.microsoft.com/office/powerpoint/2010/main" val="6158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FBC0-7D7E-D048-4365-FAE467D24B92}"/>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A7711D98-6544-1748-ACF7-C00B0C1C0A17}"/>
              </a:ext>
            </a:extLst>
          </p:cNvPr>
          <p:cNvSpPr>
            <a:spLocks noGrp="1"/>
          </p:cNvSpPr>
          <p:nvPr>
            <p:ph type="body" sz="quarter" idx="12"/>
          </p:nvPr>
        </p:nvSpPr>
        <p:spPr bwMode="gray">
          <a:xfrm>
            <a:off x="1092200" y="2276872"/>
            <a:ext cx="10007600" cy="3781028"/>
          </a:xfrm>
        </p:spPr>
        <p:txBody>
          <a:bodyPr vert="horz" wrap="square" lIns="0" tIns="0" rIns="0" bIns="0" numCol="1" spcCol="432000" rtlCol="0" anchor="t">
            <a:normAutofit/>
          </a:bodyPr>
          <a:lstStyle/>
          <a:p>
            <a:r>
              <a:rPr lang="en-US" dirty="0"/>
              <a:t>Making a Report</a:t>
            </a:r>
          </a:p>
          <a:p>
            <a:r>
              <a:rPr lang="en-US" dirty="0"/>
              <a:t>Creating a Password</a:t>
            </a:r>
            <a:r>
              <a:rPr lang="en-US" b="0" dirty="0"/>
              <a:t>			</a:t>
            </a:r>
            <a:endParaRPr lang="en-US" dirty="0"/>
          </a:p>
          <a:p>
            <a:r>
              <a:rPr lang="en-US" dirty="0"/>
              <a:t>Obtaining Case ID</a:t>
            </a:r>
          </a:p>
          <a:p>
            <a:r>
              <a:rPr lang="en-US" dirty="0"/>
              <a:t>Accessing a Case</a:t>
            </a:r>
          </a:p>
          <a:p>
            <a:r>
              <a:rPr lang="en-US" dirty="0"/>
              <a:t>Call Us</a:t>
            </a:r>
          </a:p>
        </p:txBody>
      </p:sp>
      <p:sp>
        <p:nvSpPr>
          <p:cNvPr id="2" name="Titel 1">
            <a:extLst>
              <a:ext uri="{FF2B5EF4-FFF2-40B4-BE49-F238E27FC236}">
                <a16:creationId xmlns:a16="http://schemas.microsoft.com/office/drawing/2014/main" id="{A51608D0-83B2-81F8-C46B-A9F9DFA0FD91}"/>
              </a:ext>
            </a:extLst>
          </p:cNvPr>
          <p:cNvSpPr>
            <a:spLocks noGrp="1"/>
          </p:cNvSpPr>
          <p:nvPr>
            <p:ph type="title"/>
          </p:nvPr>
        </p:nvSpPr>
        <p:spPr bwMode="gray">
          <a:xfrm>
            <a:off x="1092200" y="772324"/>
            <a:ext cx="10007600" cy="604039"/>
          </a:xfrm>
        </p:spPr>
        <p:txBody>
          <a:bodyPr/>
          <a:lstStyle/>
          <a:p>
            <a:r>
              <a:rPr lang="de-DE"/>
              <a:t>Contents</a:t>
            </a:r>
          </a:p>
        </p:txBody>
      </p:sp>
      <p:sp>
        <p:nvSpPr>
          <p:cNvPr id="10" name="Textplatzhalter 9">
            <a:extLst>
              <a:ext uri="{FF2B5EF4-FFF2-40B4-BE49-F238E27FC236}">
                <a16:creationId xmlns:a16="http://schemas.microsoft.com/office/drawing/2014/main" id="{0432F557-72B9-0C51-22D1-766536E9F32C}"/>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C073A162-268B-F8F5-0EAE-9B2070FEF042}"/>
              </a:ext>
            </a:extLst>
          </p:cNvPr>
          <p:cNvSpPr>
            <a:spLocks noGrp="1"/>
          </p:cNvSpPr>
          <p:nvPr>
            <p:ph type="sldNum" sz="quarter" idx="14"/>
          </p:nvPr>
        </p:nvSpPr>
        <p:spPr/>
        <p:txBody>
          <a:bodyPr/>
          <a:lstStyle/>
          <a:p>
            <a:fld id="{44661A95-0089-4306-9485-D330C59FE3ED}" type="slidenum">
              <a:rPr lang="de-DE" smtClean="0"/>
              <a:pPr/>
              <a:t>2</a:t>
            </a:fld>
            <a:endParaRPr lang="de-DE"/>
          </a:p>
        </p:txBody>
      </p:sp>
    </p:spTree>
    <p:extLst>
      <p:ext uri="{BB962C8B-B14F-4D97-AF65-F5344CB8AC3E}">
        <p14:creationId xmlns:p14="http://schemas.microsoft.com/office/powerpoint/2010/main" val="236723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Call Us</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DC9E300B-8212-1D3E-D812-4DA0049EAF51}"/>
              </a:ext>
            </a:extLst>
          </p:cNvPr>
          <p:cNvSpPr>
            <a:spLocks noGrp="1"/>
          </p:cNvSpPr>
          <p:nvPr>
            <p:ph type="title"/>
          </p:nvPr>
        </p:nvSpPr>
        <p:spPr/>
        <p:txBody>
          <a:bodyPr/>
          <a:lstStyle/>
          <a:p>
            <a:r>
              <a:rPr lang="de-DE" dirty="0">
                <a:latin typeface="Barlow ExtraBold"/>
              </a:rPr>
              <a:t>05</a:t>
            </a:r>
            <a:endParaRPr lang="de-DE" dirty="0"/>
          </a:p>
        </p:txBody>
      </p:sp>
    </p:spTree>
    <p:extLst>
      <p:ext uri="{BB962C8B-B14F-4D97-AF65-F5344CB8AC3E}">
        <p14:creationId xmlns:p14="http://schemas.microsoft.com/office/powerpoint/2010/main" val="395473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 call&#10;&#10;AI-generated content may be incorrect.">
            <a:extLst>
              <a:ext uri="{FF2B5EF4-FFF2-40B4-BE49-F238E27FC236}">
                <a16:creationId xmlns:a16="http://schemas.microsoft.com/office/drawing/2014/main" id="{CB356E32-F8AC-F464-5045-2B70C5D82A3A}"/>
              </a:ext>
            </a:extLst>
          </p:cNvPr>
          <p:cNvPicPr>
            <a:picLocks noChangeAspect="1"/>
          </p:cNvPicPr>
          <p:nvPr/>
        </p:nvPicPr>
        <p:blipFill>
          <a:blip r:embed="rId2"/>
          <a:stretch>
            <a:fillRect/>
          </a:stretch>
        </p:blipFill>
        <p:spPr>
          <a:xfrm>
            <a:off x="6616582" y="2192944"/>
            <a:ext cx="4233010" cy="3240060"/>
          </a:xfrm>
          <a:prstGeom prst="rect">
            <a:avLst/>
          </a:prstGeom>
          <a:noFill/>
        </p:spPr>
      </p:pic>
      <p:sp>
        <p:nvSpPr>
          <p:cNvPr id="4" name="Title 3">
            <a:extLst>
              <a:ext uri="{FF2B5EF4-FFF2-40B4-BE49-F238E27FC236}">
                <a16:creationId xmlns:a16="http://schemas.microsoft.com/office/drawing/2014/main" id="{D3C85248-A032-6F09-D36F-3ED8DE3DE017}"/>
              </a:ext>
            </a:extLst>
          </p:cNvPr>
          <p:cNvSpPr>
            <a:spLocks noGrp="1"/>
          </p:cNvSpPr>
          <p:nvPr>
            <p:ph type="title"/>
          </p:nvPr>
        </p:nvSpPr>
        <p:spPr>
          <a:xfrm>
            <a:off x="1092200" y="789687"/>
            <a:ext cx="10007600" cy="604039"/>
          </a:xfrm>
        </p:spPr>
        <p:txBody>
          <a:bodyPr anchor="t">
            <a:normAutofit/>
          </a:bodyPr>
          <a:lstStyle/>
          <a:p>
            <a:r>
              <a:rPr lang="en-GB"/>
              <a:t>Call Us</a:t>
            </a:r>
          </a:p>
        </p:txBody>
      </p:sp>
      <p:sp>
        <p:nvSpPr>
          <p:cNvPr id="6" name="Slide Number Placeholder 5">
            <a:extLst>
              <a:ext uri="{FF2B5EF4-FFF2-40B4-BE49-F238E27FC236}">
                <a16:creationId xmlns:a16="http://schemas.microsoft.com/office/drawing/2014/main" id="{7574F924-FFB4-6F98-4BBB-F39AA708071A}"/>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21</a:t>
            </a:fld>
            <a:endParaRPr lang="de-DE"/>
          </a:p>
        </p:txBody>
      </p:sp>
      <p:sp>
        <p:nvSpPr>
          <p:cNvPr id="8" name="Inhaltsplatzhalter 5">
            <a:extLst>
              <a:ext uri="{FF2B5EF4-FFF2-40B4-BE49-F238E27FC236}">
                <a16:creationId xmlns:a16="http://schemas.microsoft.com/office/drawing/2014/main" id="{635AC012-752F-D627-38A9-867090006E8A}"/>
              </a:ext>
            </a:extLst>
          </p:cNvPr>
          <p:cNvSpPr txBox="1">
            <a:spLocks/>
          </p:cNvSpPr>
          <p:nvPr/>
        </p:nvSpPr>
        <p:spPr bwMode="gray">
          <a:xfrm>
            <a:off x="1092200" y="2312876"/>
            <a:ext cx="5009638" cy="3745024"/>
          </a:xfrm>
          <a:prstGeom prst="rect">
            <a:avLst/>
          </a:prstGeom>
        </p:spPr>
        <p:txBody>
          <a:bodyPr vert="horz" lIns="0" tIns="0" rIns="0" bIns="0" rtlCol="0" anchor="t">
            <a:normAutofit fontScale="850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a:ea typeface="+mn-lt"/>
                <a:cs typeface="+mn-lt"/>
              </a:rPr>
              <a:t>You can also make a report over the phone. Click on the Call Us tile to see your organization’s </a:t>
            </a:r>
            <a:r>
              <a:rPr lang="en-US" dirty="0">
                <a:ea typeface="+mn-lt"/>
                <a:cs typeface="+mn-lt"/>
              </a:rPr>
              <a:t>default phone number as well as a comprehensive list of international phone numbers. </a:t>
            </a:r>
          </a:p>
          <a:p>
            <a:pPr lvl="5"/>
            <a:r>
              <a:rPr lang="en-US" dirty="0">
                <a:ea typeface="+mn-lt"/>
                <a:cs typeface="+mn-lt"/>
              </a:rPr>
              <a:t>After dialing, you will reach a call center agent who will take your report . They will ask you the same questions that are present on the web form, and will record your answers carefully. They will provide a case ID and password upon the completion of your report.</a:t>
            </a:r>
          </a:p>
        </p:txBody>
      </p:sp>
    </p:spTree>
    <p:extLst>
      <p:ext uri="{BB962C8B-B14F-4D97-AF65-F5344CB8AC3E}">
        <p14:creationId xmlns:p14="http://schemas.microsoft.com/office/powerpoint/2010/main" val="17969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de-DE" dirty="0">
                <a:latin typeface="Barlow ExtraBold"/>
              </a:rPr>
              <a:t>Making a Report</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de-DE"/>
              <a:t>01</a:t>
            </a:r>
          </a:p>
        </p:txBody>
      </p:sp>
    </p:spTree>
    <p:extLst>
      <p:ext uri="{BB962C8B-B14F-4D97-AF65-F5344CB8AC3E}">
        <p14:creationId xmlns:p14="http://schemas.microsoft.com/office/powerpoint/2010/main" val="36843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1092200" y="2312876"/>
            <a:ext cx="5009638" cy="3745024"/>
          </a:xfrm>
        </p:spPr>
        <p:txBody>
          <a:bodyPr vert="horz" lIns="0" tIns="0" rIns="0" bIns="0" rtlCol="0" anchor="t">
            <a:normAutofit fontScale="70000" lnSpcReduction="20000"/>
          </a:bodyPr>
          <a:lstStyle/>
          <a:p>
            <a:pPr lvl="5"/>
            <a:r>
              <a:rPr lang="en-US" dirty="0">
                <a:ea typeface="+mn-lt"/>
                <a:cs typeface="+mn-lt"/>
              </a:rPr>
              <a:t>Once</a:t>
            </a:r>
            <a:r>
              <a:rPr lang="en-US" dirty="0">
                <a:latin typeface="+mn-lt"/>
                <a:ea typeface="+mn-lt"/>
                <a:cs typeface="+mn-lt"/>
              </a:rPr>
              <a:t> your organization has published a branded Integrity Line, you can use the portal’s intake form to submit the details of your report. This training deck outlines the process to submit a case, obtain a case ID, and create a case password. </a:t>
            </a:r>
          </a:p>
          <a:p>
            <a:pPr lvl="5"/>
            <a:r>
              <a:rPr lang="en-US">
                <a:ea typeface="+mn-lt"/>
                <a:cs typeface="+mn-lt"/>
              </a:rPr>
              <a:t>Submitting your report</a:t>
            </a:r>
          </a:p>
          <a:p>
            <a:pPr lvl="7" indent="-267970">
              <a:buFont typeface="Wingdings"/>
              <a:buChar char="§"/>
            </a:pPr>
            <a:r>
              <a:rPr lang="en-US" dirty="0">
                <a:ea typeface="+mn-lt"/>
                <a:cs typeface="+mn-lt"/>
              </a:rPr>
              <a:t>When you first access the Integrity Line, you will be greeted by the portal’s welcome screen. Start your report </a:t>
            </a:r>
            <a:r>
              <a:rPr lang="en-US">
                <a:ea typeface="+mn-lt"/>
                <a:cs typeface="+mn-lt"/>
              </a:rPr>
              <a:t>by clicking  </a:t>
            </a:r>
            <a:r>
              <a:rPr lang="en-US" b="1">
                <a:ea typeface="+mn-lt"/>
                <a:cs typeface="+mn-lt"/>
              </a:rPr>
              <a:t>Report an Incident</a:t>
            </a:r>
            <a:r>
              <a:rPr lang="en-US" dirty="0">
                <a:ea typeface="+mn-lt"/>
                <a:cs typeface="+mn-lt"/>
              </a:rPr>
              <a:t>. </a:t>
            </a:r>
          </a:p>
          <a:p>
            <a:pPr lvl="7" indent="-267970">
              <a:buFont typeface="Wingdings"/>
              <a:buChar char="§"/>
            </a:pPr>
            <a:r>
              <a:rPr lang="en-US" dirty="0"/>
              <a:t>Alternatively, you can make a report over the phone. Click </a:t>
            </a:r>
            <a:r>
              <a:rPr lang="en-US" b="1" dirty="0"/>
              <a:t>Call Us </a:t>
            </a:r>
            <a:r>
              <a:rPr lang="en-US" dirty="0"/>
              <a:t>to access your organization's phone number(s). Learn more about this option at the end of this presentation.</a:t>
            </a:r>
          </a:p>
        </p:txBody>
      </p:sp>
      <p:sp>
        <p:nvSpPr>
          <p:cNvPr id="2" name="Titel 1"/>
          <p:cNvSpPr>
            <a:spLocks noGrp="1"/>
          </p:cNvSpPr>
          <p:nvPr>
            <p:ph type="title"/>
          </p:nvPr>
        </p:nvSpPr>
        <p:spPr bwMode="gray">
          <a:xfrm>
            <a:off x="1092200" y="789687"/>
            <a:ext cx="10007600" cy="604039"/>
          </a:xfrm>
        </p:spPr>
        <p:txBody>
          <a:bodyPr/>
          <a:lstStyle/>
          <a:p>
            <a:r>
              <a:rPr lang="en-GB" dirty="0">
                <a:latin typeface="Barlow ExtraBold"/>
              </a:rPr>
              <a:t>Making a Report</a:t>
            </a:r>
            <a:endParaRPr lang="de-DE" b="0" i="0" dirty="0">
              <a:solidFill>
                <a:srgbClr val="000000"/>
              </a:solidFill>
              <a:latin typeface="Barlow ExtraBold"/>
            </a:endParaRPr>
          </a:p>
          <a:p>
            <a:endParaRPr lang="de-DE" dirty="0"/>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de-DE" smtClean="0"/>
              <a:pPr/>
              <a:t>4</a:t>
            </a:fld>
            <a:endParaRPr lang="de-DE" dirty="0"/>
          </a:p>
        </p:txBody>
      </p:sp>
      <p:pic>
        <p:nvPicPr>
          <p:cNvPr id="5" name="Picture 4" descr="A screenshot of a computer&#10;&#10;AI-generated content may be incorrect.">
            <a:extLst>
              <a:ext uri="{FF2B5EF4-FFF2-40B4-BE49-F238E27FC236}">
                <a16:creationId xmlns:a16="http://schemas.microsoft.com/office/drawing/2014/main" id="{DF4E057E-8054-E477-7D0D-71A709B480D7}"/>
              </a:ext>
            </a:extLst>
          </p:cNvPr>
          <p:cNvPicPr>
            <a:picLocks noChangeAspect="1"/>
          </p:cNvPicPr>
          <p:nvPr/>
        </p:nvPicPr>
        <p:blipFill>
          <a:blip r:embed="rId3"/>
          <a:stretch>
            <a:fillRect/>
          </a:stretch>
        </p:blipFill>
        <p:spPr>
          <a:xfrm>
            <a:off x="6597524" y="1393726"/>
            <a:ext cx="5458066" cy="3907479"/>
          </a:xfrm>
          <a:prstGeom prst="rect">
            <a:avLst/>
          </a:prstGeom>
        </p:spPr>
      </p:pic>
    </p:spTree>
    <p:extLst>
      <p:ext uri="{BB962C8B-B14F-4D97-AF65-F5344CB8AC3E}">
        <p14:creationId xmlns:p14="http://schemas.microsoft.com/office/powerpoint/2010/main" val="13170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5589-68BD-6236-D37C-4275CF885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0E3F76-0C21-F4EE-22F6-8B9D09CBF579}"/>
              </a:ext>
            </a:extLst>
          </p:cNvPr>
          <p:cNvSpPr>
            <a:spLocks noGrp="1"/>
          </p:cNvSpPr>
          <p:nvPr>
            <p:ph type="title"/>
          </p:nvPr>
        </p:nvSpPr>
        <p:spPr>
          <a:xfrm>
            <a:off x="1092200" y="789687"/>
            <a:ext cx="10007600" cy="604039"/>
          </a:xfrm>
        </p:spPr>
        <p:txBody>
          <a:bodyPr anchor="t">
            <a:normAutofit/>
          </a:bodyPr>
          <a:lstStyle/>
          <a:p>
            <a:r>
              <a:rPr lang="en-GB"/>
              <a:t>Making a Report</a:t>
            </a:r>
          </a:p>
        </p:txBody>
      </p:sp>
      <p:sp>
        <p:nvSpPr>
          <p:cNvPr id="6" name="Slide Number Placeholder 5">
            <a:extLst>
              <a:ext uri="{FF2B5EF4-FFF2-40B4-BE49-F238E27FC236}">
                <a16:creationId xmlns:a16="http://schemas.microsoft.com/office/drawing/2014/main" id="{B24E5CAB-5E9E-4F7E-0D14-238B4189A215}"/>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5</a:t>
            </a:fld>
            <a:endParaRPr lang="de-DE"/>
          </a:p>
        </p:txBody>
      </p:sp>
      <p:pic>
        <p:nvPicPr>
          <p:cNvPr id="7" name="Picture 6">
            <a:extLst>
              <a:ext uri="{FF2B5EF4-FFF2-40B4-BE49-F238E27FC236}">
                <a16:creationId xmlns:a16="http://schemas.microsoft.com/office/drawing/2014/main" id="{1652C4BA-298C-56D9-59C9-F4845DF78878}"/>
              </a:ext>
            </a:extLst>
          </p:cNvPr>
          <p:cNvPicPr>
            <a:picLocks noChangeAspect="1"/>
          </p:cNvPicPr>
          <p:nvPr/>
        </p:nvPicPr>
        <p:blipFill>
          <a:blip r:embed="rId2"/>
          <a:stretch>
            <a:fillRect/>
          </a:stretch>
        </p:blipFill>
        <p:spPr>
          <a:xfrm>
            <a:off x="6522494" y="2311649"/>
            <a:ext cx="5003800" cy="3135145"/>
          </a:xfrm>
          <a:prstGeom prst="rect">
            <a:avLst/>
          </a:prstGeom>
        </p:spPr>
      </p:pic>
      <p:sp>
        <p:nvSpPr>
          <p:cNvPr id="8" name="Inhaltsplatzhalter 5">
            <a:extLst>
              <a:ext uri="{FF2B5EF4-FFF2-40B4-BE49-F238E27FC236}">
                <a16:creationId xmlns:a16="http://schemas.microsoft.com/office/drawing/2014/main" id="{27CB6147-AB7A-69A2-696F-9BCFE888AC3F}"/>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Language Selection </a:t>
            </a:r>
          </a:p>
          <a:p>
            <a:pPr lvl="7" indent="-264795">
              <a:buFont typeface="Wingdings"/>
              <a:buChar char="§"/>
            </a:pPr>
            <a:r>
              <a:rPr lang="en-US" dirty="0">
                <a:ea typeface="+mn-lt"/>
                <a:cs typeface="+mn-lt"/>
              </a:rPr>
              <a:t>Please note, on the welcome screen, </a:t>
            </a:r>
            <a:r>
              <a:rPr lang="en-US">
                <a:ea typeface="+mn-lt"/>
                <a:cs typeface="+mn-lt"/>
              </a:rPr>
              <a:t>you can select the language you </a:t>
            </a:r>
            <a:r>
              <a:rPr lang="en-US" dirty="0">
                <a:ea typeface="+mn-lt"/>
                <a:cs typeface="+mn-lt"/>
              </a:rPr>
              <a:t>wish to report in. The language drop-down will only appear if there is more than one intake language enabled.</a:t>
            </a:r>
            <a:endParaRPr lang="en-US" dirty="0"/>
          </a:p>
        </p:txBody>
      </p:sp>
    </p:spTree>
    <p:extLst>
      <p:ext uri="{BB962C8B-B14F-4D97-AF65-F5344CB8AC3E}">
        <p14:creationId xmlns:p14="http://schemas.microsoft.com/office/powerpoint/2010/main" val="84235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creenshot of a computer&#10;&#10;AI-generated content may be incorrect., Picture">
            <a:extLst>
              <a:ext uri="{FF2B5EF4-FFF2-40B4-BE49-F238E27FC236}">
                <a16:creationId xmlns:a16="http://schemas.microsoft.com/office/drawing/2014/main" id="{AE05B44C-6C33-D791-9284-4EB043D723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53366" y="2014841"/>
            <a:ext cx="5709033" cy="1747414"/>
          </a:xfrm>
          <a:prstGeom prst="rect">
            <a:avLst/>
          </a:prstGeom>
          <a:solidFill>
            <a:srgbClr val="FFFFFF"/>
          </a:solidFill>
        </p:spPr>
      </p:pic>
      <p:sp>
        <p:nvSpPr>
          <p:cNvPr id="2055" name="Title 4">
            <a:extLst>
              <a:ext uri="{FF2B5EF4-FFF2-40B4-BE49-F238E27FC236}">
                <a16:creationId xmlns:a16="http://schemas.microsoft.com/office/drawing/2014/main" id="{2180BA6C-853F-0E10-EC77-1765E7D75FEB}"/>
              </a:ext>
            </a:extLst>
          </p:cNvPr>
          <p:cNvSpPr>
            <a:spLocks noGrp="1"/>
          </p:cNvSpPr>
          <p:nvPr>
            <p:ph type="title"/>
          </p:nvPr>
        </p:nvSpPr>
        <p:spPr>
          <a:xfrm>
            <a:off x="1092200" y="789687"/>
            <a:ext cx="10007600" cy="604039"/>
          </a:xfrm>
        </p:spPr>
        <p:txBody>
          <a:bodyPr/>
          <a:lstStyle/>
          <a:p>
            <a:r>
              <a:rPr lang="en-US"/>
              <a:t>Making a Report</a:t>
            </a:r>
          </a:p>
        </p:txBody>
      </p:sp>
      <p:sp>
        <p:nvSpPr>
          <p:cNvPr id="7" name="Slide Number Placeholder 6">
            <a:extLst>
              <a:ext uri="{FF2B5EF4-FFF2-40B4-BE49-F238E27FC236}">
                <a16:creationId xmlns:a16="http://schemas.microsoft.com/office/drawing/2014/main" id="{256CC554-B9DD-3EC6-FA4B-F9BDEFAA8E6C}"/>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6</a:t>
            </a:fld>
            <a:endParaRPr lang="de-DE"/>
          </a:p>
        </p:txBody>
      </p:sp>
      <p:sp>
        <p:nvSpPr>
          <p:cNvPr id="5" name="Inhaltsplatzhalter 5">
            <a:extLst>
              <a:ext uri="{FF2B5EF4-FFF2-40B4-BE49-F238E27FC236}">
                <a16:creationId xmlns:a16="http://schemas.microsoft.com/office/drawing/2014/main" id="{11B4FA88-7A9F-7F59-5163-1131FD8BC0D3}"/>
              </a:ext>
            </a:extLst>
          </p:cNvPr>
          <p:cNvSpPr txBox="1">
            <a:spLocks/>
          </p:cNvSpPr>
          <p:nvPr/>
        </p:nvSpPr>
        <p:spPr bwMode="gray">
          <a:xfrm>
            <a:off x="1092200" y="2312876"/>
            <a:ext cx="5009638" cy="3745024"/>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If you see this question, select the appropriate country from the list. Your organization may not require this question, and if not, you will go straight to the description of the incident (see next slide) .</a:t>
            </a:r>
          </a:p>
          <a:p>
            <a:pPr lvl="5"/>
            <a:r>
              <a:rPr lang="en-US" dirty="0"/>
              <a:t>Based on your country, you may see a pop-up message with disclaimer text. If you</a:t>
            </a:r>
            <a:r>
              <a:rPr lang="en-US"/>
              <a:t> see this pop-up, click "Yes" to agree with these terms </a:t>
            </a:r>
            <a:r>
              <a:rPr lang="en-US" dirty="0"/>
              <a:t>before continuing.</a:t>
            </a:r>
          </a:p>
        </p:txBody>
      </p:sp>
      <p:pic>
        <p:nvPicPr>
          <p:cNvPr id="2" name="Picture 1" descr="A white card with black text&#10;&#10;AI-generated content may be incorrect.">
            <a:extLst>
              <a:ext uri="{FF2B5EF4-FFF2-40B4-BE49-F238E27FC236}">
                <a16:creationId xmlns:a16="http://schemas.microsoft.com/office/drawing/2014/main" id="{AD60AEDD-B0E6-F343-A0BE-9F3EDC86B186}"/>
              </a:ext>
            </a:extLst>
          </p:cNvPr>
          <p:cNvPicPr>
            <a:picLocks noChangeAspect="1"/>
          </p:cNvPicPr>
          <p:nvPr/>
        </p:nvPicPr>
        <p:blipFill>
          <a:blip r:embed="rId4"/>
          <a:stretch>
            <a:fillRect/>
          </a:stretch>
        </p:blipFill>
        <p:spPr>
          <a:xfrm>
            <a:off x="6393793" y="4189143"/>
            <a:ext cx="5465380" cy="1843026"/>
          </a:xfrm>
          <a:prstGeom prst="rect">
            <a:avLst/>
          </a:prstGeom>
        </p:spPr>
      </p:pic>
    </p:spTree>
    <p:extLst>
      <p:ext uri="{BB962C8B-B14F-4D97-AF65-F5344CB8AC3E}">
        <p14:creationId xmlns:p14="http://schemas.microsoft.com/office/powerpoint/2010/main" val="367941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FEE2-798E-1B48-35C0-E1A1B85DC8D3}"/>
            </a:ext>
          </a:extLst>
        </p:cNvPr>
        <p:cNvGrpSpPr/>
        <p:nvPr/>
      </p:nvGrpSpPr>
      <p:grpSpPr>
        <a:xfrm>
          <a:off x="0" y="0"/>
          <a:ext cx="0" cy="0"/>
          <a:chOff x="0" y="0"/>
          <a:chExt cx="0" cy="0"/>
        </a:xfrm>
      </p:grpSpPr>
      <p:sp>
        <p:nvSpPr>
          <p:cNvPr id="27" name="Title 4">
            <a:extLst>
              <a:ext uri="{FF2B5EF4-FFF2-40B4-BE49-F238E27FC236}">
                <a16:creationId xmlns:a16="http://schemas.microsoft.com/office/drawing/2014/main" id="{F979ADCC-0AC0-ACD3-6639-1862DB9BAB31}"/>
              </a:ext>
            </a:extLst>
          </p:cNvPr>
          <p:cNvSpPr>
            <a:spLocks noGrp="1"/>
          </p:cNvSpPr>
          <p:nvPr>
            <p:ph type="title"/>
          </p:nvPr>
        </p:nvSpPr>
        <p:spPr>
          <a:xfrm>
            <a:off x="1092200" y="789687"/>
            <a:ext cx="10007600" cy="604039"/>
          </a:xfrm>
        </p:spPr>
        <p:txBody>
          <a:bodyPr/>
          <a:lstStyle/>
          <a:p>
            <a:r>
              <a:rPr lang="en-GB" dirty="0"/>
              <a:t>Making a Report</a:t>
            </a:r>
            <a:endParaRPr lang="en-US" dirty="0"/>
          </a:p>
        </p:txBody>
      </p:sp>
      <p:sp>
        <p:nvSpPr>
          <p:cNvPr id="6" name="Slide Number Placeholder 5">
            <a:extLst>
              <a:ext uri="{FF2B5EF4-FFF2-40B4-BE49-F238E27FC236}">
                <a16:creationId xmlns:a16="http://schemas.microsoft.com/office/drawing/2014/main" id="{E4ED7FEF-6F00-7EDE-5669-AB30711A237E}"/>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7</a:t>
            </a:fld>
            <a:endParaRPr lang="de-DE"/>
          </a:p>
        </p:txBody>
      </p:sp>
      <p:sp>
        <p:nvSpPr>
          <p:cNvPr id="9" name="Inhaltsplatzhalter 5">
            <a:extLst>
              <a:ext uri="{FF2B5EF4-FFF2-40B4-BE49-F238E27FC236}">
                <a16:creationId xmlns:a16="http://schemas.microsoft.com/office/drawing/2014/main" id="{3E0CA3AF-3212-1C2A-3381-4576CB897B56}"/>
              </a:ext>
            </a:extLst>
          </p:cNvPr>
          <p:cNvSpPr txBox="1">
            <a:spLocks/>
          </p:cNvSpPr>
          <p:nvPr/>
        </p:nvSpPr>
        <p:spPr bwMode="gray">
          <a:xfrm>
            <a:off x="1092200" y="2312876"/>
            <a:ext cx="3711294"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Enter the details of the </a:t>
            </a:r>
            <a:r>
              <a:rPr lang="en-US">
                <a:ea typeface="+mn-lt"/>
                <a:cs typeface="+mn-lt"/>
              </a:rPr>
              <a:t>report. The table in a following slide describes the questions</a:t>
            </a:r>
            <a:r>
              <a:rPr lang="en-US" dirty="0">
                <a:ea typeface="+mn-lt"/>
                <a:cs typeface="+mn-lt"/>
              </a:rPr>
              <a:t> and options that might be available on the intake form. </a:t>
            </a:r>
          </a:p>
        </p:txBody>
      </p:sp>
      <p:pic>
        <p:nvPicPr>
          <p:cNvPr id="3" name="Picture 2" descr="A screenshot of a computer&#10;&#10;AI-generated content may be incorrect.">
            <a:extLst>
              <a:ext uri="{FF2B5EF4-FFF2-40B4-BE49-F238E27FC236}">
                <a16:creationId xmlns:a16="http://schemas.microsoft.com/office/drawing/2014/main" id="{85E4E7EF-094C-E639-0417-0E4ABA2CDFBE}"/>
              </a:ext>
            </a:extLst>
          </p:cNvPr>
          <p:cNvPicPr>
            <a:picLocks noChangeAspect="1"/>
          </p:cNvPicPr>
          <p:nvPr/>
        </p:nvPicPr>
        <p:blipFill>
          <a:blip r:embed="rId4"/>
          <a:stretch>
            <a:fillRect/>
          </a:stretch>
        </p:blipFill>
        <p:spPr>
          <a:xfrm>
            <a:off x="5046311" y="1415005"/>
            <a:ext cx="5968646" cy="4027990"/>
          </a:xfrm>
          <a:prstGeom prst="rect">
            <a:avLst/>
          </a:prstGeom>
        </p:spPr>
      </p:pic>
    </p:spTree>
    <p:extLst>
      <p:ext uri="{BB962C8B-B14F-4D97-AF65-F5344CB8AC3E}">
        <p14:creationId xmlns:p14="http://schemas.microsoft.com/office/powerpoint/2010/main" val="358953553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49BC-5F9C-8144-4A98-99DB6C12AB8E}"/>
            </a:ext>
          </a:extLst>
        </p:cNvPr>
        <p:cNvGrpSpPr/>
        <p:nvPr/>
      </p:nvGrpSpPr>
      <p:grpSpPr>
        <a:xfrm>
          <a:off x="0" y="0"/>
          <a:ext cx="0" cy="0"/>
          <a:chOff x="0" y="0"/>
          <a:chExt cx="0" cy="0"/>
        </a:xfrm>
      </p:grpSpPr>
      <p:sp>
        <p:nvSpPr>
          <p:cNvPr id="27" name="Title 4">
            <a:extLst>
              <a:ext uri="{FF2B5EF4-FFF2-40B4-BE49-F238E27FC236}">
                <a16:creationId xmlns:a16="http://schemas.microsoft.com/office/drawing/2014/main" id="{A3C9CB15-7780-520D-C2E7-9607B87B11CD}"/>
              </a:ext>
            </a:extLst>
          </p:cNvPr>
          <p:cNvSpPr>
            <a:spLocks noGrp="1"/>
          </p:cNvSpPr>
          <p:nvPr>
            <p:ph type="title"/>
          </p:nvPr>
        </p:nvSpPr>
        <p:spPr>
          <a:xfrm>
            <a:off x="1092200" y="789687"/>
            <a:ext cx="10007600" cy="604039"/>
          </a:xfrm>
        </p:spPr>
        <p:txBody>
          <a:bodyPr/>
          <a:lstStyle/>
          <a:p>
            <a:r>
              <a:rPr lang="en-GB" dirty="0"/>
              <a:t>Making a Report</a:t>
            </a:r>
            <a:endParaRPr lang="en-US" dirty="0"/>
          </a:p>
        </p:txBody>
      </p:sp>
      <p:sp>
        <p:nvSpPr>
          <p:cNvPr id="6" name="Slide Number Placeholder 5">
            <a:extLst>
              <a:ext uri="{FF2B5EF4-FFF2-40B4-BE49-F238E27FC236}">
                <a16:creationId xmlns:a16="http://schemas.microsoft.com/office/drawing/2014/main" id="{36EF8655-6160-E585-0A4C-59F7557A7658}"/>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8</a:t>
            </a:fld>
            <a:endParaRPr lang="de-DE"/>
          </a:p>
        </p:txBody>
      </p:sp>
      <p:sp>
        <p:nvSpPr>
          <p:cNvPr id="9" name="Inhaltsplatzhalter 5">
            <a:extLst>
              <a:ext uri="{FF2B5EF4-FFF2-40B4-BE49-F238E27FC236}">
                <a16:creationId xmlns:a16="http://schemas.microsoft.com/office/drawing/2014/main" id="{0EACEBE1-8436-268E-12F0-285B655C091E}"/>
              </a:ext>
            </a:extLst>
          </p:cNvPr>
          <p:cNvSpPr txBox="1">
            <a:spLocks/>
          </p:cNvSpPr>
          <p:nvPr/>
        </p:nvSpPr>
        <p:spPr bwMode="gray">
          <a:xfrm>
            <a:off x="1092200" y="4217876"/>
            <a:ext cx="10008999" cy="1783995"/>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2"/>
              </a:buBlip>
              <a:defRPr sz="2000" kern="1200">
                <a:solidFill>
                  <a:schemeClr val="tx1"/>
                </a:solidFill>
                <a:latin typeface="+mn-lt"/>
                <a:ea typeface="+mn-ea"/>
                <a:cs typeface="+mn-cs"/>
              </a:defRPr>
            </a:lvl9pPr>
          </a:lstStyle>
          <a:p>
            <a:pPr lvl="5"/>
            <a:r>
              <a:rPr lang="en-US" dirty="0"/>
              <a:t>Optional feature: If you choose, you can record an audio clip to describe the details of your </a:t>
            </a:r>
            <a:r>
              <a:rPr lang="en-US"/>
              <a:t>report (see top right, in blue). If you choose to make an audio recording, your voice will automatically be distorted to protect your identity.</a:t>
            </a:r>
          </a:p>
          <a:p>
            <a:pPr lvl="5"/>
            <a:r>
              <a:rPr lang="en-US"/>
              <a:t>Optional feature: In the top right (pink emphasis), you can also attach any supporting files to </a:t>
            </a:r>
            <a:r>
              <a:rPr lang="en-US" dirty="0"/>
              <a:t>the case.</a:t>
            </a:r>
          </a:p>
        </p:txBody>
      </p:sp>
      <p:pic>
        <p:nvPicPr>
          <p:cNvPr id="2" name="Picture 1" descr="A screenshot of a computer&#10;&#10;AI-generated content may be incorrect.">
            <a:extLst>
              <a:ext uri="{FF2B5EF4-FFF2-40B4-BE49-F238E27FC236}">
                <a16:creationId xmlns:a16="http://schemas.microsoft.com/office/drawing/2014/main" id="{B8879AD6-D774-8561-A5DF-A22B27FA83E1}"/>
              </a:ext>
            </a:extLst>
          </p:cNvPr>
          <p:cNvPicPr>
            <a:picLocks noChangeAspect="1"/>
          </p:cNvPicPr>
          <p:nvPr/>
        </p:nvPicPr>
        <p:blipFill>
          <a:blip r:embed="rId3"/>
          <a:stretch>
            <a:fillRect/>
          </a:stretch>
        </p:blipFill>
        <p:spPr>
          <a:xfrm>
            <a:off x="2678206" y="1548882"/>
            <a:ext cx="6835589" cy="2337089"/>
          </a:xfrm>
          <a:prstGeom prst="rect">
            <a:avLst/>
          </a:prstGeom>
        </p:spPr>
      </p:pic>
    </p:spTree>
    <p:extLst>
      <p:ext uri="{BB962C8B-B14F-4D97-AF65-F5344CB8AC3E}">
        <p14:creationId xmlns:p14="http://schemas.microsoft.com/office/powerpoint/2010/main" val="197620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EE39-935F-C28B-2485-E4CF6F2BC8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50D80E-C048-0C04-C2D6-8012637946E7}"/>
              </a:ext>
            </a:extLst>
          </p:cNvPr>
          <p:cNvSpPr>
            <a:spLocks noGrp="1"/>
          </p:cNvSpPr>
          <p:nvPr>
            <p:ph type="title"/>
          </p:nvPr>
        </p:nvSpPr>
        <p:spPr/>
        <p:txBody>
          <a:bodyPr/>
          <a:lstStyle/>
          <a:p>
            <a:r>
              <a:rPr lang="en-GB"/>
              <a:t>Making a Report</a:t>
            </a:r>
          </a:p>
        </p:txBody>
      </p:sp>
      <p:sp>
        <p:nvSpPr>
          <p:cNvPr id="6" name="Slide Number Placeholder 5">
            <a:extLst>
              <a:ext uri="{FF2B5EF4-FFF2-40B4-BE49-F238E27FC236}">
                <a16:creationId xmlns:a16="http://schemas.microsoft.com/office/drawing/2014/main" id="{6829024B-4839-7363-2DB6-469798857E39}"/>
              </a:ext>
            </a:extLst>
          </p:cNvPr>
          <p:cNvSpPr>
            <a:spLocks noGrp="1"/>
          </p:cNvSpPr>
          <p:nvPr>
            <p:ph type="sldNum" sz="quarter" idx="13"/>
          </p:nvPr>
        </p:nvSpPr>
        <p:spPr/>
        <p:txBody>
          <a:bodyPr/>
          <a:lstStyle/>
          <a:p>
            <a:fld id="{44661A95-0089-4306-9485-D330C59FE3ED}" type="slidenum">
              <a:rPr lang="de-DE" smtClean="0"/>
              <a:pPr/>
              <a:t>9</a:t>
            </a:fld>
            <a:endParaRPr lang="de-DE"/>
          </a:p>
        </p:txBody>
      </p:sp>
      <p:sp>
        <p:nvSpPr>
          <p:cNvPr id="11" name="Rectangle 2">
            <a:extLst>
              <a:ext uri="{FF2B5EF4-FFF2-40B4-BE49-F238E27FC236}">
                <a16:creationId xmlns:a16="http://schemas.microsoft.com/office/drawing/2014/main" id="{C8BAD9F3-BD27-DFCE-D77F-A914671F470F}"/>
              </a:ext>
            </a:extLst>
          </p:cNvPr>
          <p:cNvSpPr>
            <a:spLocks noChangeArrowheads="1"/>
          </p:cNvSpPr>
          <p:nvPr/>
        </p:nvSpPr>
        <p:spPr bwMode="auto">
          <a:xfrm>
            <a:off x="3944938" y="1984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Content Placeholder 24">
            <a:extLst>
              <a:ext uri="{FF2B5EF4-FFF2-40B4-BE49-F238E27FC236}">
                <a16:creationId xmlns:a16="http://schemas.microsoft.com/office/drawing/2014/main" id="{3527D289-7030-9F0E-D279-DCEA4B49BDF5}"/>
              </a:ext>
            </a:extLst>
          </p:cNvPr>
          <p:cNvGraphicFramePr>
            <a:graphicFrameLocks noGrp="1"/>
          </p:cNvGraphicFramePr>
          <p:nvPr>
            <p:ph idx="1"/>
            <p:extLst>
              <p:ext uri="{D42A27DB-BD31-4B8C-83A1-F6EECF244321}">
                <p14:modId xmlns:p14="http://schemas.microsoft.com/office/powerpoint/2010/main" val="1114999597"/>
              </p:ext>
            </p:extLst>
          </p:nvPr>
        </p:nvGraphicFramePr>
        <p:xfrm>
          <a:off x="1371500" y="1589062"/>
          <a:ext cx="8669438" cy="4503931"/>
        </p:xfrm>
        <a:graphic>
          <a:graphicData uri="http://schemas.openxmlformats.org/drawingml/2006/table">
            <a:tbl>
              <a:tblPr firstRow="1" firstCol="1" bandRow="1">
                <a:tableStyleId>{C6334807-E537-4099-9411-48B81318F7D4}</a:tableStyleId>
              </a:tblPr>
              <a:tblGrid>
                <a:gridCol w="2124054">
                  <a:extLst>
                    <a:ext uri="{9D8B030D-6E8A-4147-A177-3AD203B41FA5}">
                      <a16:colId xmlns:a16="http://schemas.microsoft.com/office/drawing/2014/main" val="427823154"/>
                    </a:ext>
                  </a:extLst>
                </a:gridCol>
                <a:gridCol w="6545384">
                  <a:extLst>
                    <a:ext uri="{9D8B030D-6E8A-4147-A177-3AD203B41FA5}">
                      <a16:colId xmlns:a16="http://schemas.microsoft.com/office/drawing/2014/main" val="4057838438"/>
                    </a:ext>
                  </a:extLst>
                </a:gridCol>
              </a:tblGrid>
              <a:tr h="170862">
                <a:tc>
                  <a:txBody>
                    <a:bodyPr/>
                    <a:lstStyle/>
                    <a:p>
                      <a:pPr>
                        <a:lnSpc>
                          <a:spcPct val="115000"/>
                        </a:lnSpc>
                        <a:spcAft>
                          <a:spcPts val="800"/>
                        </a:spcAft>
                        <a:buNone/>
                      </a:pPr>
                      <a:r>
                        <a:rPr lang="en-GB" sz="1200" kern="100" dirty="0">
                          <a:effectLst/>
                        </a:rPr>
                        <a:t>Field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nchor="ctr"/>
                </a:tc>
                <a:tc>
                  <a:txBody>
                    <a:bodyPr/>
                    <a:lstStyle/>
                    <a:p>
                      <a:pPr>
                        <a:lnSpc>
                          <a:spcPct val="115000"/>
                        </a:lnSpc>
                        <a:spcAft>
                          <a:spcPts val="800"/>
                        </a:spcAft>
                        <a:buNone/>
                      </a:pPr>
                      <a:r>
                        <a:rPr lang="en-GB" sz="1200" kern="100" dirty="0">
                          <a:effectLst/>
                        </a:rPr>
                        <a:t>Description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nchor="ctr"/>
                </a:tc>
                <a:extLst>
                  <a:ext uri="{0D108BD9-81ED-4DB2-BD59-A6C34878D82A}">
                    <a16:rowId xmlns:a16="http://schemas.microsoft.com/office/drawing/2014/main" val="1896128460"/>
                  </a:ext>
                </a:extLst>
              </a:tr>
              <a:tr h="730135">
                <a:tc>
                  <a:txBody>
                    <a:bodyPr/>
                    <a:lstStyle/>
                    <a:p>
                      <a:pPr>
                        <a:lnSpc>
                          <a:spcPct val="115000"/>
                        </a:lnSpc>
                        <a:spcAft>
                          <a:spcPts val="800"/>
                        </a:spcAft>
                        <a:buNone/>
                      </a:pPr>
                      <a:r>
                        <a:rPr lang="en-GB" sz="1200" kern="100" dirty="0">
                          <a:effectLst/>
                        </a:rPr>
                        <a:t>Please describe the details of the incident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1200" kern="100" dirty="0">
                          <a:effectLst/>
                        </a:rPr>
                        <a:t>Provide a report of what happened. These details will be viewed by the internal compliance team and appear in the Case Management screen. </a:t>
                      </a:r>
                    </a:p>
                    <a:p>
                      <a:pPr>
                        <a:lnSpc>
                          <a:spcPct val="115000"/>
                        </a:lnSpc>
                        <a:spcAft>
                          <a:spcPts val="800"/>
                        </a:spcAft>
                        <a:buNone/>
                      </a:pPr>
                      <a:r>
                        <a:rPr lang="en-GB" sz="1200" b="1" kern="100" dirty="0">
                          <a:effectLst/>
                        </a:rPr>
                        <a:t>Click the microphone button </a:t>
                      </a:r>
                      <a:r>
                        <a:rPr lang="en-GB" sz="1200" b="0" kern="100" dirty="0">
                          <a:effectLst/>
                        </a:rPr>
                        <a:t>to </a:t>
                      </a:r>
                      <a:r>
                        <a:rPr lang="en-GB" sz="1200" kern="100" dirty="0">
                          <a:effectLst/>
                        </a:rPr>
                        <a:t>record an audio clip. Your voice will be automatically distorted to safeguard your anonymity throughout the process. </a:t>
                      </a:r>
                    </a:p>
                  </a:txBody>
                  <a:tcPr marL="36956" marR="36956" marT="36956" marB="36956"/>
                </a:tc>
                <a:extLst>
                  <a:ext uri="{0D108BD9-81ED-4DB2-BD59-A6C34878D82A}">
                    <a16:rowId xmlns:a16="http://schemas.microsoft.com/office/drawing/2014/main" val="3230007331"/>
                  </a:ext>
                </a:extLst>
              </a:tr>
              <a:tr h="380507">
                <a:tc>
                  <a:txBody>
                    <a:bodyPr/>
                    <a:lstStyle/>
                    <a:p>
                      <a:pPr>
                        <a:lnSpc>
                          <a:spcPct val="115000"/>
                        </a:lnSpc>
                        <a:spcAft>
                          <a:spcPts val="800"/>
                        </a:spcAft>
                        <a:buNone/>
                      </a:pPr>
                      <a:r>
                        <a:rPr lang="en-GB" sz="1200" kern="100" dirty="0">
                          <a:effectLst/>
                        </a:rPr>
                        <a:t>Who was involved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1200" kern="100" dirty="0">
                          <a:effectLst/>
                        </a:rPr>
                        <a:t>List the individuals who were involved in the incident.</a:t>
                      </a:r>
                    </a:p>
                  </a:txBody>
                  <a:tcPr marL="36956" marR="36956" marT="36956" marB="36956"/>
                </a:tc>
                <a:extLst>
                  <a:ext uri="{0D108BD9-81ED-4DB2-BD59-A6C34878D82A}">
                    <a16:rowId xmlns:a16="http://schemas.microsoft.com/office/drawing/2014/main" val="1814849066"/>
                  </a:ext>
                </a:extLst>
              </a:tr>
              <a:tr h="775960">
                <a:tc>
                  <a:txBody>
                    <a:bodyPr/>
                    <a:lstStyle/>
                    <a:p>
                      <a:pPr>
                        <a:lnSpc>
                          <a:spcPct val="115000"/>
                        </a:lnSpc>
                        <a:spcAft>
                          <a:spcPts val="800"/>
                        </a:spcAft>
                        <a:buNone/>
                      </a:pPr>
                      <a:r>
                        <a:rPr lang="en-GB" sz="1200" kern="100" dirty="0">
                          <a:effectLst/>
                        </a:rPr>
                        <a:t>Please indicate where the issue occurred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1200" kern="100" dirty="0">
                          <a:effectLst/>
                        </a:rPr>
                        <a:t>Select one of the following i.e.:</a:t>
                      </a:r>
                    </a:p>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rPr>
                        <a:t>Company Location</a:t>
                      </a:r>
                    </a:p>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rPr>
                        <a:t>Other Location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3665123828"/>
                  </a:ext>
                </a:extLst>
              </a:tr>
              <a:tr h="272861">
                <a:tc>
                  <a:txBody>
                    <a:bodyPr/>
                    <a:lstStyle/>
                    <a:p>
                      <a:pPr>
                        <a:lnSpc>
                          <a:spcPct val="115000"/>
                        </a:lnSpc>
                        <a:spcAft>
                          <a:spcPts val="800"/>
                        </a:spcAft>
                        <a:buNone/>
                      </a:pPr>
                      <a:r>
                        <a:rPr lang="en-GB" sz="1200" kern="100" dirty="0">
                          <a:effectLst/>
                        </a:rPr>
                        <a:t>Please indicate when the issue occurred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1200" kern="100" dirty="0">
                          <a:effectLst/>
                        </a:rPr>
                        <a:t>Provide a specific date and time or a general timeframe.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4289797387"/>
                  </a:ext>
                </a:extLst>
              </a:tr>
              <a:tr h="170862">
                <a:tc>
                  <a:txBody>
                    <a:bodyPr/>
                    <a:lstStyle/>
                    <a:p>
                      <a:pPr>
                        <a:lnSpc>
                          <a:spcPct val="115000"/>
                        </a:lnSpc>
                        <a:spcAft>
                          <a:spcPts val="800"/>
                        </a:spcAft>
                        <a:buNone/>
                      </a:pPr>
                      <a:r>
                        <a:rPr lang="en-GB" sz="1200" kern="100" dirty="0">
                          <a:effectLst/>
                        </a:rPr>
                        <a:t>Photos or File Uploads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Click the attach file icon to add any files that are relevant to your report, including any images.</a:t>
                      </a:r>
                    </a:p>
                  </a:txBody>
                  <a:tcPr marL="36956" marR="36956" marT="36956" marB="36956"/>
                </a:tc>
                <a:extLst>
                  <a:ext uri="{0D108BD9-81ED-4DB2-BD59-A6C34878D82A}">
                    <a16:rowId xmlns:a16="http://schemas.microsoft.com/office/drawing/2014/main" val="3657144322"/>
                  </a:ext>
                </a:extLst>
              </a:tr>
              <a:tr h="726685">
                <a:tc>
                  <a:txBody>
                    <a:bodyPr/>
                    <a:lstStyle/>
                    <a:p>
                      <a:pPr>
                        <a:lnSpc>
                          <a:spcPct val="115000"/>
                        </a:lnSpc>
                        <a:spcAft>
                          <a:spcPts val="800"/>
                        </a:spcAft>
                        <a:buNone/>
                      </a:pPr>
                      <a:r>
                        <a:rPr lang="en-GB" sz="1200" kern="100" dirty="0">
                          <a:effectLst/>
                        </a:rPr>
                        <a:t>Your Relationship to the Organization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1200" kern="100" dirty="0">
                          <a:effectLst/>
                        </a:rPr>
                        <a:t>Select one of the following:</a:t>
                      </a:r>
                    </a:p>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rPr>
                        <a:t>I am currently an employee </a:t>
                      </a:r>
                    </a:p>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rPr>
                        <a:t>I am a former employee</a:t>
                      </a:r>
                    </a:p>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rPr>
                        <a:t>Non employee (this includes contractor, student, supplier, partner, member, etc.)</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348739939"/>
                  </a:ext>
                </a:extLst>
              </a:tr>
            </a:tbl>
          </a:graphicData>
        </a:graphic>
      </p:graphicFrame>
    </p:spTree>
    <p:extLst>
      <p:ext uri="{BB962C8B-B14F-4D97-AF65-F5344CB8AC3E}">
        <p14:creationId xmlns:p14="http://schemas.microsoft.com/office/powerpoint/2010/main" val="2897327243"/>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A4F0A289-9EF6-4B47-B138-C0D30FE7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89253F-B28A-49A4-9A97-7AF1447DBAF3}">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50e13c11-405e-4a8e-8652-d220e0fa51ce"/>
    <ds:schemaRef ds:uri="http://www.w3.org/XML/1998/namespace"/>
    <ds:schemaRef ds:uri="http://schemas.microsoft.com/office/infopath/2007/PartnerControls"/>
    <ds:schemaRef ds:uri="1dd26536-b335-48d9-97ae-50a8dfab001f"/>
    <ds:schemaRef ds:uri="http://purl.org/dc/terms/"/>
  </ds:schemaRefs>
</ds:datastoreItem>
</file>

<file path=docProps/app.xml><?xml version="1.0" encoding="utf-8"?>
<Properties xmlns="http://schemas.openxmlformats.org/officeDocument/2006/extended-properties" xmlns:vt="http://schemas.openxmlformats.org/officeDocument/2006/docPropsVTypes">
  <Template>EQS Group_PPT Master_2024_v07</Template>
  <TotalTime>312</TotalTime>
  <Words>1039</Words>
  <Application>Microsoft Office PowerPoint</Application>
  <PresentationFormat>Widescreen</PresentationFormat>
  <Paragraphs>114</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EQS Group_PPT-Master_16zu9</vt:lpstr>
      <vt:lpstr>Reporting Party</vt:lpstr>
      <vt:lpstr>Contents</vt:lpstr>
      <vt:lpstr>01</vt:lpstr>
      <vt:lpstr>Making a Report </vt:lpstr>
      <vt:lpstr>Making a Report</vt:lpstr>
      <vt:lpstr>Making a Report</vt:lpstr>
      <vt:lpstr>Making a Report</vt:lpstr>
      <vt:lpstr>Making a Report</vt:lpstr>
      <vt:lpstr>Making a Report</vt:lpstr>
      <vt:lpstr>Making a Report</vt:lpstr>
      <vt:lpstr>02</vt:lpstr>
      <vt:lpstr>Creating a Password</vt:lpstr>
      <vt:lpstr>Password Creation Details</vt:lpstr>
      <vt:lpstr>03</vt:lpstr>
      <vt:lpstr>Obtaining the Case ID</vt:lpstr>
      <vt:lpstr>04</vt:lpstr>
      <vt:lpstr>Accessing a Case</vt:lpstr>
      <vt:lpstr>Accessing the Case</vt:lpstr>
      <vt:lpstr>Accessing the Case</vt:lpstr>
      <vt:lpstr>05</vt:lpstr>
      <vt:lpstr>Call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Amar Qureshi</dc:creator>
  <cp:lastModifiedBy>Ryan McNeal</cp:lastModifiedBy>
  <cp:revision>316</cp:revision>
  <cp:lastPrinted>2017-03-10T15:17:38Z</cp:lastPrinted>
  <dcterms:created xsi:type="dcterms:W3CDTF">2025-04-01T04:12:28Z</dcterms:created>
  <dcterms:modified xsi:type="dcterms:W3CDTF">2026-03-31T01:04:02Z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